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5" r:id="rId6"/>
    <p:sldId id="354" r:id="rId7"/>
    <p:sldId id="360" r:id="rId8"/>
    <p:sldId id="288" r:id="rId9"/>
    <p:sldId id="387" r:id="rId10"/>
    <p:sldId id="388" r:id="rId11"/>
    <p:sldId id="389" r:id="rId12"/>
    <p:sldId id="404" r:id="rId13"/>
    <p:sldId id="395" r:id="rId14"/>
    <p:sldId id="394" r:id="rId15"/>
    <p:sldId id="396" r:id="rId16"/>
    <p:sldId id="393" r:id="rId17"/>
    <p:sldId id="405" r:id="rId18"/>
    <p:sldId id="397" r:id="rId19"/>
    <p:sldId id="398" r:id="rId20"/>
    <p:sldId id="399" r:id="rId21"/>
    <p:sldId id="400" r:id="rId22"/>
    <p:sldId id="401" r:id="rId23"/>
    <p:sldId id="402" r:id="rId24"/>
    <p:sldId id="406" r:id="rId25"/>
    <p:sldId id="385" r:id="rId26"/>
    <p:sldId id="403" r:id="rId27"/>
    <p:sldId id="3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6D"/>
    <a:srgbClr val="0FA5BE"/>
    <a:srgbClr val="1DA9BF"/>
    <a:srgbClr val="03556D"/>
    <a:srgbClr val="067F9C"/>
    <a:srgbClr val="1ABEEB"/>
    <a:srgbClr val="145C72"/>
    <a:srgbClr val="014E52"/>
    <a:srgbClr val="79AE02"/>
    <a:srgbClr val="01C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F23DF-1228-135B-44AB-2837955BA871}" v="4" dt="2020-01-06T19:32:28.753"/>
    <p1510:client id="{55A59A2B-C635-A33E-0F93-93C18CD9CCF1}" v="382" dt="2020-01-06T19:36:21.959"/>
    <p1510:client id="{8783C6A2-DB62-9EA4-2529-7702AF92C243}" v="24" dt="2020-01-06T18:22:00.375"/>
    <p1510:client id="{9D682CFE-7B1A-09E6-7443-526ACD03BF18}" v="9" dt="2019-06-20T14:26:20.506"/>
    <p1510:client id="{B567EDFA-391B-3413-0A8E-C1E0C2788059}" v="3138" dt="2020-01-06T17:34:10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8A7238F5-6635-4FEF-862B-E1EC810D42F1}" type="presOf" srcId="{E4BF2C4B-9AD4-4F47-B387-1AC45BDACC35}" destId="{158ABA21-498F-457F-B20A-71B9319B557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99FE7-60DC-45BF-B899-7A8C2DE44790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E2C0FF2D-FB54-446F-9036-94652F9C744F}">
      <dgm:prSet phldrT="[Text]"/>
      <dgm:spPr/>
      <dgm:t>
        <a:bodyPr/>
        <a:lstStyle/>
        <a:p>
          <a:pPr rtl="0"/>
          <a:r>
            <a:rPr lang="en-US" b="1"/>
            <a:t>1</a:t>
          </a:r>
          <a:r>
            <a:rPr lang="en-US" b="1">
              <a:latin typeface="Century Gothic"/>
            </a:rPr>
            <a:t>. </a:t>
          </a:r>
          <a:br>
            <a:rPr lang="en-US" b="1">
              <a:latin typeface="Century Gothic"/>
            </a:rPr>
          </a:br>
          <a:r>
            <a:rPr lang="en-US" b="1">
              <a:latin typeface="Century Gothic"/>
            </a:rPr>
            <a:t>Personal Narrative</a:t>
          </a:r>
          <a:endParaRPr lang="en-US"/>
        </a:p>
      </dgm:t>
    </dgm:pt>
    <dgm:pt modelId="{7ECA8C28-7A34-4AFE-B85B-B1B351B1548A}" type="parTrans" cxnId="{30ECE034-3FDA-4288-9AEF-0BF42E445060}">
      <dgm:prSet/>
      <dgm:spPr/>
      <dgm:t>
        <a:bodyPr/>
        <a:lstStyle/>
        <a:p>
          <a:endParaRPr lang="en-US"/>
        </a:p>
      </dgm:t>
    </dgm:pt>
    <dgm:pt modelId="{079540B2-F3DA-45A4-A318-BB5D5613072A}" type="sibTrans" cxnId="{30ECE034-3FDA-4288-9AEF-0BF42E445060}">
      <dgm:prSet/>
      <dgm:spPr/>
      <dgm:t>
        <a:bodyPr/>
        <a:lstStyle/>
        <a:p>
          <a:endParaRPr lang="en-US"/>
        </a:p>
      </dgm:t>
    </dgm:pt>
    <dgm:pt modelId="{3F5C73D1-0A38-4EAD-BD22-8D67901E490F}">
      <dgm:prSet phldr="0"/>
      <dgm:spPr/>
      <dgm:t>
        <a:bodyPr/>
        <a:lstStyle/>
        <a:p>
          <a:pPr rtl="0"/>
          <a:r>
            <a:rPr lang="en-US" b="1">
              <a:latin typeface="Century Gothic"/>
            </a:rPr>
            <a:t>2. </a:t>
          </a:r>
          <a:br>
            <a:rPr lang="en-US" b="1">
              <a:latin typeface="Century Gothic"/>
            </a:rPr>
          </a:br>
          <a:r>
            <a:rPr lang="en-US" b="1">
              <a:latin typeface="Century Gothic"/>
            </a:rPr>
            <a:t>Academic Qualifications</a:t>
          </a:r>
        </a:p>
      </dgm:t>
    </dgm:pt>
    <dgm:pt modelId="{84E9754E-F091-48AC-AEFD-547E3E1A3CE9}" type="parTrans" cxnId="{0C51E619-412E-450A-984C-9F9571831D81}">
      <dgm:prSet/>
      <dgm:spPr/>
    </dgm:pt>
    <dgm:pt modelId="{0D3EE159-D298-4E74-9A52-E164C6EA4487}" type="sibTrans" cxnId="{0C51E619-412E-450A-984C-9F9571831D81}">
      <dgm:prSet/>
      <dgm:spPr/>
    </dgm:pt>
    <dgm:pt modelId="{77CD6D4B-0301-4D7A-8765-58DD47D04457}">
      <dgm:prSet phldr="0"/>
      <dgm:spPr/>
      <dgm:t>
        <a:bodyPr/>
        <a:lstStyle/>
        <a:p>
          <a:pPr rtl="0"/>
          <a:r>
            <a:rPr lang="en-US" b="1">
              <a:latin typeface="Century Gothic"/>
            </a:rPr>
            <a:t>3. Professional Experience</a:t>
          </a:r>
        </a:p>
      </dgm:t>
    </dgm:pt>
    <dgm:pt modelId="{52EB9757-147F-4B85-B077-F240C272D739}" type="parTrans" cxnId="{2C7D9CA3-6198-4D06-8F89-7AACED8A96A1}">
      <dgm:prSet/>
      <dgm:spPr/>
    </dgm:pt>
    <dgm:pt modelId="{327FBBBD-F838-4142-AEAC-BD347E1A786B}" type="sibTrans" cxnId="{2C7D9CA3-6198-4D06-8F89-7AACED8A96A1}">
      <dgm:prSet/>
      <dgm:spPr/>
    </dgm:pt>
    <dgm:pt modelId="{0982BB7C-8876-445B-8F9B-6C653ADB637A}">
      <dgm:prSet phldr="0"/>
      <dgm:spPr/>
      <dgm:t>
        <a:bodyPr/>
        <a:lstStyle/>
        <a:p>
          <a:pPr rtl="0"/>
          <a:r>
            <a:rPr lang="en-US" b="1">
              <a:latin typeface="Century Gothic"/>
            </a:rPr>
            <a:t>4. </a:t>
          </a:r>
          <a:br>
            <a:rPr lang="en-US" b="1">
              <a:latin typeface="Century Gothic"/>
            </a:rPr>
          </a:br>
          <a:r>
            <a:rPr lang="en-US" b="1">
              <a:latin typeface="Century Gothic"/>
            </a:rPr>
            <a:t>Scholastic Suitability</a:t>
          </a:r>
          <a:endParaRPr lang="en-US" b="1"/>
        </a:p>
      </dgm:t>
    </dgm:pt>
    <dgm:pt modelId="{F22E186C-A5F4-4810-9BFD-A58215BF5EDC}" type="parTrans" cxnId="{5D998373-8508-4475-A358-C03B1F136AAC}">
      <dgm:prSet/>
      <dgm:spPr/>
    </dgm:pt>
    <dgm:pt modelId="{09F0C0FC-78AB-4AF4-9A1C-B0E2591E4378}" type="sibTrans" cxnId="{5D998373-8508-4475-A358-C03B1F136AAC}">
      <dgm:prSet/>
      <dgm:spPr/>
    </dgm:pt>
    <dgm:pt modelId="{E544EA45-57B8-4A3B-816D-9B6D08B6437B}" type="pres">
      <dgm:prSet presAssocID="{81299FE7-60DC-45BF-B899-7A8C2DE44790}" presName="Name0" presStyleCnt="0">
        <dgm:presLayoutVars>
          <dgm:dir/>
          <dgm:animLvl val="lvl"/>
          <dgm:resizeHandles val="exact"/>
        </dgm:presLayoutVars>
      </dgm:prSet>
      <dgm:spPr/>
    </dgm:pt>
    <dgm:pt modelId="{583866CF-E1CA-4D2F-9924-A459BBF10E22}" type="pres">
      <dgm:prSet presAssocID="{E2C0FF2D-FB54-446F-9036-94652F9C744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D5588D8-5744-46DB-89DF-0AB3143EE8B8}" type="pres">
      <dgm:prSet presAssocID="{079540B2-F3DA-45A4-A318-BB5D5613072A}" presName="parTxOnlySpace" presStyleCnt="0"/>
      <dgm:spPr/>
    </dgm:pt>
    <dgm:pt modelId="{DE5A35FF-12C5-46CF-BD02-64D46649596B}" type="pres">
      <dgm:prSet presAssocID="{3F5C73D1-0A38-4EAD-BD22-8D67901E490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EE43893-BD29-44DC-8E86-3489C0A1AEF7}" type="pres">
      <dgm:prSet presAssocID="{0D3EE159-D298-4E74-9A52-E164C6EA4487}" presName="parTxOnlySpace" presStyleCnt="0"/>
      <dgm:spPr/>
    </dgm:pt>
    <dgm:pt modelId="{1D3C8A73-DFC9-412D-B427-E6A0B9A50050}" type="pres">
      <dgm:prSet presAssocID="{77CD6D4B-0301-4D7A-8765-58DD47D0445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703CFC-24F2-4B7E-9DB6-CC3698C043A0}" type="pres">
      <dgm:prSet presAssocID="{327FBBBD-F838-4142-AEAC-BD347E1A786B}" presName="parTxOnlySpace" presStyleCnt="0"/>
      <dgm:spPr/>
    </dgm:pt>
    <dgm:pt modelId="{AA72B9BF-9426-4D24-8A6C-D2A8EAD76533}" type="pres">
      <dgm:prSet presAssocID="{0982BB7C-8876-445B-8F9B-6C653ADB63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C51E619-412E-450A-984C-9F9571831D81}" srcId="{81299FE7-60DC-45BF-B899-7A8C2DE44790}" destId="{3F5C73D1-0A38-4EAD-BD22-8D67901E490F}" srcOrd="1" destOrd="0" parTransId="{84E9754E-F091-48AC-AEFD-547E3E1A3CE9}" sibTransId="{0D3EE159-D298-4E74-9A52-E164C6EA4487}"/>
    <dgm:cxn modelId="{B973B72E-14D1-4A97-85AD-BAB9E0398394}" type="presOf" srcId="{3F5C73D1-0A38-4EAD-BD22-8D67901E490F}" destId="{DE5A35FF-12C5-46CF-BD02-64D46649596B}" srcOrd="0" destOrd="0" presId="urn:microsoft.com/office/officeart/2005/8/layout/chevron1"/>
    <dgm:cxn modelId="{2F043D31-3344-41E1-A5AD-90BD7FA7CE29}" type="presOf" srcId="{81299FE7-60DC-45BF-B899-7A8C2DE44790}" destId="{E544EA45-57B8-4A3B-816D-9B6D08B6437B}" srcOrd="0" destOrd="0" presId="urn:microsoft.com/office/officeart/2005/8/layout/chevron1"/>
    <dgm:cxn modelId="{30ECE034-3FDA-4288-9AEF-0BF42E445060}" srcId="{81299FE7-60DC-45BF-B899-7A8C2DE44790}" destId="{E2C0FF2D-FB54-446F-9036-94652F9C744F}" srcOrd="0" destOrd="0" parTransId="{7ECA8C28-7A34-4AFE-B85B-B1B351B1548A}" sibTransId="{079540B2-F3DA-45A4-A318-BB5D5613072A}"/>
    <dgm:cxn modelId="{39880D46-BFDD-4159-BC48-B5752D3B3BDE}" type="presOf" srcId="{E2C0FF2D-FB54-446F-9036-94652F9C744F}" destId="{583866CF-E1CA-4D2F-9924-A459BBF10E22}" srcOrd="0" destOrd="0" presId="urn:microsoft.com/office/officeart/2005/8/layout/chevron1"/>
    <dgm:cxn modelId="{5D998373-8508-4475-A358-C03B1F136AAC}" srcId="{81299FE7-60DC-45BF-B899-7A8C2DE44790}" destId="{0982BB7C-8876-445B-8F9B-6C653ADB637A}" srcOrd="3" destOrd="0" parTransId="{F22E186C-A5F4-4810-9BFD-A58215BF5EDC}" sibTransId="{09F0C0FC-78AB-4AF4-9A1C-B0E2591E4378}"/>
    <dgm:cxn modelId="{2C7D9CA3-6198-4D06-8F89-7AACED8A96A1}" srcId="{81299FE7-60DC-45BF-B899-7A8C2DE44790}" destId="{77CD6D4B-0301-4D7A-8765-58DD47D04457}" srcOrd="2" destOrd="0" parTransId="{52EB9757-147F-4B85-B077-F240C272D739}" sibTransId="{327FBBBD-F838-4142-AEAC-BD347E1A786B}"/>
    <dgm:cxn modelId="{325080CC-AD08-415F-A83C-8121B6BE65B4}" type="presOf" srcId="{0982BB7C-8876-445B-8F9B-6C653ADB637A}" destId="{AA72B9BF-9426-4D24-8A6C-D2A8EAD76533}" srcOrd="0" destOrd="0" presId="urn:microsoft.com/office/officeart/2005/8/layout/chevron1"/>
    <dgm:cxn modelId="{22EF73FD-BA8A-43AC-8094-AFECFDB05C39}" type="presOf" srcId="{77CD6D4B-0301-4D7A-8765-58DD47D04457}" destId="{1D3C8A73-DFC9-412D-B427-E6A0B9A50050}" srcOrd="0" destOrd="0" presId="urn:microsoft.com/office/officeart/2005/8/layout/chevron1"/>
    <dgm:cxn modelId="{A05A8088-94F5-4C5F-A09B-F151127372AA}" type="presParOf" srcId="{E544EA45-57B8-4A3B-816D-9B6D08B6437B}" destId="{583866CF-E1CA-4D2F-9924-A459BBF10E22}" srcOrd="0" destOrd="0" presId="urn:microsoft.com/office/officeart/2005/8/layout/chevron1"/>
    <dgm:cxn modelId="{B8956676-D5BF-49CB-8E18-AFC0777074A6}" type="presParOf" srcId="{E544EA45-57B8-4A3B-816D-9B6D08B6437B}" destId="{4D5588D8-5744-46DB-89DF-0AB3143EE8B8}" srcOrd="1" destOrd="0" presId="urn:microsoft.com/office/officeart/2005/8/layout/chevron1"/>
    <dgm:cxn modelId="{97F6C32E-39C1-4A03-BD80-83F4C93C4108}" type="presParOf" srcId="{E544EA45-57B8-4A3B-816D-9B6D08B6437B}" destId="{DE5A35FF-12C5-46CF-BD02-64D46649596B}" srcOrd="2" destOrd="0" presId="urn:microsoft.com/office/officeart/2005/8/layout/chevron1"/>
    <dgm:cxn modelId="{577113DD-CFBE-4316-8C92-EE2FAE3D3EAC}" type="presParOf" srcId="{E544EA45-57B8-4A3B-816D-9B6D08B6437B}" destId="{3EE43893-BD29-44DC-8E86-3489C0A1AEF7}" srcOrd="3" destOrd="0" presId="urn:microsoft.com/office/officeart/2005/8/layout/chevron1"/>
    <dgm:cxn modelId="{056D4353-8893-4D52-89F3-1CDFE3B61D24}" type="presParOf" srcId="{E544EA45-57B8-4A3B-816D-9B6D08B6437B}" destId="{1D3C8A73-DFC9-412D-B427-E6A0B9A50050}" srcOrd="4" destOrd="0" presId="urn:microsoft.com/office/officeart/2005/8/layout/chevron1"/>
    <dgm:cxn modelId="{6A3D8D59-D676-421F-8E43-03758C6CA354}" type="presParOf" srcId="{E544EA45-57B8-4A3B-816D-9B6D08B6437B}" destId="{0F703CFC-24F2-4B7E-9DB6-CC3698C043A0}" srcOrd="5" destOrd="0" presId="urn:microsoft.com/office/officeart/2005/8/layout/chevron1"/>
    <dgm:cxn modelId="{77A12DA7-6341-4559-9EB9-FB50A9E1DCDA}" type="presParOf" srcId="{E544EA45-57B8-4A3B-816D-9B6D08B6437B}" destId="{AA72B9BF-9426-4D24-8A6C-D2A8EAD7653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EBFBBD-ACE9-459B-B2AE-C2FCEB562082}">
      <dgm:prSet phldrT="[Text]" phldr="0"/>
      <dgm:spPr/>
      <dgm:t>
        <a:bodyPr/>
        <a:lstStyle/>
        <a:p>
          <a:pPr rtl="0"/>
          <a: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  <a:t>Personal narrative</a:t>
          </a:r>
          <a:b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</a:br>
          <a: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  <a:t>regarding how you developed your interest</a:t>
          </a:r>
        </a:p>
      </dgm:t>
    </dgm:pt>
    <dgm:pt modelId="{96F8BEDE-F698-4B20-98FE-DF4A01FE22C3}" type="parTrans" cxnId="{BC317259-18FF-4730-8566-4A80E18F4ADF}">
      <dgm:prSet/>
      <dgm:spPr/>
      <dgm:t>
        <a:bodyPr/>
        <a:lstStyle/>
        <a:p>
          <a:endParaRPr lang="en-US"/>
        </a:p>
      </dgm:t>
    </dgm:pt>
    <dgm:pt modelId="{C51DC100-A1C1-4BFC-9F26-10D901AD1D87}" type="sibTrans" cxnId="{BC317259-18FF-4730-8566-4A80E18F4ADF}">
      <dgm:prSet/>
      <dgm:spPr/>
      <dgm:t>
        <a:bodyPr/>
        <a:lstStyle/>
        <a:p>
          <a:endParaRPr lang="en-US"/>
        </a:p>
      </dgm:t>
    </dgm:pt>
    <dgm:pt modelId="{A12E70CB-34A5-479E-8A5C-3423FCB5040B}">
      <dgm:prSet phldrT="[Text]"/>
      <dgm:spPr/>
      <dgm:t>
        <a:bodyPr/>
        <a:lstStyle/>
        <a:p>
          <a:pPr rtl="0"/>
          <a:r>
            <a:rPr lang="en-US" b="1">
              <a:latin typeface="Century Gothic"/>
            </a:rPr>
            <a:t>Academic credentials </a:t>
          </a:r>
          <a:br>
            <a:rPr lang="en-US" b="1">
              <a:latin typeface="Century Gothic"/>
            </a:rPr>
          </a:br>
          <a:r>
            <a:rPr lang="en-US" b="1">
              <a:latin typeface="Century Gothic"/>
            </a:rPr>
            <a:t>(degree, school, scholarships, grants, publications, major papers, conferences)</a:t>
          </a:r>
          <a:endParaRPr lang="en-US" b="1"/>
        </a:p>
      </dgm:t>
    </dgm:pt>
    <dgm:pt modelId="{0E0DE09B-FAEA-4575-A6A1-4E23BC65C1C6}" type="parTrans" cxnId="{29895AAE-CD3C-43CB-B68D-A09A3545C3A9}">
      <dgm:prSet/>
      <dgm:spPr/>
      <dgm:t>
        <a:bodyPr/>
        <a:lstStyle/>
        <a:p>
          <a:endParaRPr lang="en-US"/>
        </a:p>
      </dgm:t>
    </dgm:pt>
    <dgm:pt modelId="{AA43C99F-CC65-4BEB-B4E3-83C339FF6BEC}" type="sibTrans" cxnId="{29895AAE-CD3C-43CB-B68D-A09A3545C3A9}">
      <dgm:prSet/>
      <dgm:spPr/>
      <dgm:t>
        <a:bodyPr/>
        <a:lstStyle/>
        <a:p>
          <a:endParaRPr lang="en-US"/>
        </a:p>
      </dgm:t>
    </dgm:pt>
    <dgm:pt modelId="{83F2D6D2-5C9A-4959-BCC0-50F0216AE728}">
      <dgm:prSet phldrT="[Text]"/>
      <dgm:spPr/>
      <dgm:t>
        <a:bodyPr/>
        <a:lstStyle/>
        <a:p>
          <a:pPr rtl="0"/>
          <a:r>
            <a:rPr lang="en-US" b="1">
              <a:latin typeface="Century Gothic"/>
            </a:rPr>
            <a:t>Professional experience</a:t>
          </a:r>
          <a:br>
            <a:rPr lang="en-US" b="1">
              <a:solidFill>
                <a:srgbClr val="010000"/>
              </a:solidFill>
              <a:latin typeface="Century Gothic"/>
            </a:rPr>
          </a:br>
          <a:r>
            <a:rPr lang="en-US" b="1">
              <a:latin typeface="Century Gothic"/>
            </a:rPr>
            <a:t>work/internship/volunteer (related to field!)</a:t>
          </a:r>
          <a:endParaRPr lang="en-US" b="1"/>
        </a:p>
      </dgm:t>
    </dgm:pt>
    <dgm:pt modelId="{25B294BB-398B-4C16-9037-D6A7A1943F83}" type="parTrans" cxnId="{D058CBF2-03CD-402C-B752-9A075D7516E6}">
      <dgm:prSet/>
      <dgm:spPr/>
      <dgm:t>
        <a:bodyPr/>
        <a:lstStyle/>
        <a:p>
          <a:endParaRPr lang="en-US"/>
        </a:p>
      </dgm:t>
    </dgm:pt>
    <dgm:pt modelId="{25EC83F7-EED9-46B5-A4FC-11B2643B9215}" type="sibTrans" cxnId="{D058CBF2-03CD-402C-B752-9A075D7516E6}">
      <dgm:prSet/>
      <dgm:spPr/>
      <dgm:t>
        <a:bodyPr/>
        <a:lstStyle/>
        <a:p>
          <a:endParaRPr lang="en-US"/>
        </a:p>
      </dgm:t>
    </dgm:pt>
    <dgm:pt modelId="{E13DEF48-E1E4-4E54-B0A3-E5ED5EB069FB}">
      <dgm:prSet phldrT="[Text]" phldr="0"/>
      <dgm:spPr/>
      <dgm:t>
        <a:bodyPr/>
        <a:lstStyle/>
        <a:p>
          <a:pPr rtl="0"/>
          <a:r>
            <a:rPr lang="en-US" b="1">
              <a:latin typeface="Century Gothic"/>
            </a:rPr>
            <a:t>School selection </a:t>
          </a:r>
          <a:br>
            <a:rPr lang="en-US" b="1">
              <a:latin typeface="Century Gothic"/>
            </a:rPr>
          </a:br>
          <a:r>
            <a:rPr lang="en-US" b="1">
              <a:latin typeface="Century Gothic"/>
            </a:rPr>
            <a:t>(why this school, why this prof as supervisor, what resources, etc.)</a:t>
          </a:r>
          <a:endParaRPr lang="en-US" b="1"/>
        </a:p>
      </dgm:t>
    </dgm:pt>
    <dgm:pt modelId="{FA8CFF31-CC8D-4BCF-82D4-8A07FF7E3A95}" type="parTrans" cxnId="{52EABBFE-A2E2-4DCA-B1E8-BE14ECA2E7C7}">
      <dgm:prSet/>
      <dgm:spPr/>
      <dgm:t>
        <a:bodyPr/>
        <a:lstStyle/>
        <a:p>
          <a:endParaRPr lang="en-US"/>
        </a:p>
      </dgm:t>
    </dgm:pt>
    <dgm:pt modelId="{06B9A668-DE3D-4931-AECE-905377B9EE22}" type="sibTrans" cxnId="{52EABBFE-A2E2-4DCA-B1E8-BE14ECA2E7C7}">
      <dgm:prSet/>
      <dgm:spPr/>
      <dgm:t>
        <a:bodyPr/>
        <a:lstStyle/>
        <a:p>
          <a:endParaRPr lang="en-US"/>
        </a:p>
      </dgm:t>
    </dgm:pt>
    <dgm:pt modelId="{EF97F938-45A9-40DD-AF2B-D9404378CA23}" type="pres">
      <dgm:prSet presAssocID="{6CE7F4EA-337C-4DE1-B40E-EB9FA19984CC}" presName="linearFlow" presStyleCnt="0">
        <dgm:presLayoutVars>
          <dgm:resizeHandles val="exact"/>
        </dgm:presLayoutVars>
      </dgm:prSet>
      <dgm:spPr/>
    </dgm:pt>
    <dgm:pt modelId="{75DD9809-82BB-49F2-8354-4F50D2BAE1C6}" type="pres">
      <dgm:prSet presAssocID="{C2EBFBBD-ACE9-459B-B2AE-C2FCEB562082}" presName="node" presStyleLbl="node1" presStyleIdx="0" presStyleCnt="4">
        <dgm:presLayoutVars>
          <dgm:bulletEnabled val="1"/>
        </dgm:presLayoutVars>
      </dgm:prSet>
      <dgm:spPr/>
    </dgm:pt>
    <dgm:pt modelId="{72AEE1F2-30D0-4905-AA7D-4F44498D4895}" type="pres">
      <dgm:prSet presAssocID="{C51DC100-A1C1-4BFC-9F26-10D901AD1D87}" presName="sibTrans" presStyleLbl="sibTrans2D1" presStyleIdx="0" presStyleCnt="3"/>
      <dgm:spPr/>
    </dgm:pt>
    <dgm:pt modelId="{5561824C-ABC1-4E9B-B208-D95A4EF137D2}" type="pres">
      <dgm:prSet presAssocID="{C51DC100-A1C1-4BFC-9F26-10D901AD1D87}" presName="connectorText" presStyleLbl="sibTrans2D1" presStyleIdx="0" presStyleCnt="3"/>
      <dgm:spPr/>
    </dgm:pt>
    <dgm:pt modelId="{F4CE9126-16DE-44A9-952A-B8C9526E2CF7}" type="pres">
      <dgm:prSet presAssocID="{A12E70CB-34A5-479E-8A5C-3423FCB5040B}" presName="node" presStyleLbl="node1" presStyleIdx="1" presStyleCnt="4">
        <dgm:presLayoutVars>
          <dgm:bulletEnabled val="1"/>
        </dgm:presLayoutVars>
      </dgm:prSet>
      <dgm:spPr/>
    </dgm:pt>
    <dgm:pt modelId="{A290A106-5382-41BE-A10C-A8A3E53BB2B6}" type="pres">
      <dgm:prSet presAssocID="{AA43C99F-CC65-4BEB-B4E3-83C339FF6BEC}" presName="sibTrans" presStyleLbl="sibTrans2D1" presStyleIdx="1" presStyleCnt="3"/>
      <dgm:spPr/>
    </dgm:pt>
    <dgm:pt modelId="{1D9688EF-995B-4FC1-BAD4-E14B8FC35349}" type="pres">
      <dgm:prSet presAssocID="{AA43C99F-CC65-4BEB-B4E3-83C339FF6BEC}" presName="connectorText" presStyleLbl="sibTrans2D1" presStyleIdx="1" presStyleCnt="3"/>
      <dgm:spPr/>
    </dgm:pt>
    <dgm:pt modelId="{86AE2715-CC41-40BA-8D43-6B46CBD24098}" type="pres">
      <dgm:prSet presAssocID="{83F2D6D2-5C9A-4959-BCC0-50F0216AE728}" presName="node" presStyleLbl="node1" presStyleIdx="2" presStyleCnt="4">
        <dgm:presLayoutVars>
          <dgm:bulletEnabled val="1"/>
        </dgm:presLayoutVars>
      </dgm:prSet>
      <dgm:spPr/>
    </dgm:pt>
    <dgm:pt modelId="{E404927D-6186-4E30-B07E-0D9F19914F0F}" type="pres">
      <dgm:prSet presAssocID="{25EC83F7-EED9-46B5-A4FC-11B2643B9215}" presName="sibTrans" presStyleLbl="sibTrans2D1" presStyleIdx="2" presStyleCnt="3"/>
      <dgm:spPr/>
    </dgm:pt>
    <dgm:pt modelId="{CF81FBEE-1268-4D91-B75F-CD20B025B89D}" type="pres">
      <dgm:prSet presAssocID="{25EC83F7-EED9-46B5-A4FC-11B2643B9215}" presName="connectorText" presStyleLbl="sibTrans2D1" presStyleIdx="2" presStyleCnt="3"/>
      <dgm:spPr/>
    </dgm:pt>
    <dgm:pt modelId="{AB6F1717-8E95-4246-8E35-2F46D4F9B807}" type="pres">
      <dgm:prSet presAssocID="{E13DEF48-E1E4-4E54-B0A3-E5ED5EB069FB}" presName="node" presStyleLbl="node1" presStyleIdx="3" presStyleCnt="4">
        <dgm:presLayoutVars>
          <dgm:bulletEnabled val="1"/>
        </dgm:presLayoutVars>
      </dgm:prSet>
      <dgm:spPr/>
    </dgm:pt>
  </dgm:ptLst>
  <dgm:cxnLst>
    <dgm:cxn modelId="{DA6D5912-1EB4-4923-B376-098440486419}" type="presOf" srcId="{83F2D6D2-5C9A-4959-BCC0-50F0216AE728}" destId="{86AE2715-CC41-40BA-8D43-6B46CBD24098}" srcOrd="0" destOrd="0" presId="urn:microsoft.com/office/officeart/2005/8/layout/process2"/>
    <dgm:cxn modelId="{F251D11A-E6C6-45A6-9558-2E2456E95B77}" type="presOf" srcId="{A12E70CB-34A5-479E-8A5C-3423FCB5040B}" destId="{F4CE9126-16DE-44A9-952A-B8C9526E2CF7}" srcOrd="0" destOrd="0" presId="urn:microsoft.com/office/officeart/2005/8/layout/process2"/>
    <dgm:cxn modelId="{38D6435F-2A77-4D01-8B6E-A42EDB86DBA0}" type="presOf" srcId="{C51DC100-A1C1-4BFC-9F26-10D901AD1D87}" destId="{5561824C-ABC1-4E9B-B208-D95A4EF137D2}" srcOrd="1" destOrd="0" presId="urn:microsoft.com/office/officeart/2005/8/layout/process2"/>
    <dgm:cxn modelId="{6EE73C51-6196-4DCF-9B42-2F56C3DC7CDF}" type="presOf" srcId="{25EC83F7-EED9-46B5-A4FC-11B2643B9215}" destId="{CF81FBEE-1268-4D91-B75F-CD20B025B89D}" srcOrd="1" destOrd="0" presId="urn:microsoft.com/office/officeart/2005/8/layout/process2"/>
    <dgm:cxn modelId="{97AC0272-94A8-4089-9FA2-B19D1B949D59}" type="presOf" srcId="{E13DEF48-E1E4-4E54-B0A3-E5ED5EB069FB}" destId="{AB6F1717-8E95-4246-8E35-2F46D4F9B807}" srcOrd="0" destOrd="0" presId="urn:microsoft.com/office/officeart/2005/8/layout/process2"/>
    <dgm:cxn modelId="{26C99054-9BEA-44BE-9820-B9D61CE202B7}" type="presOf" srcId="{C2EBFBBD-ACE9-459B-B2AE-C2FCEB562082}" destId="{75DD9809-82BB-49F2-8354-4F50D2BAE1C6}" srcOrd="0" destOrd="0" presId="urn:microsoft.com/office/officeart/2005/8/layout/process2"/>
    <dgm:cxn modelId="{203B5C56-8075-4782-9F41-8023ECA16090}" type="presOf" srcId="{6CE7F4EA-337C-4DE1-B40E-EB9FA19984CC}" destId="{EF97F938-45A9-40DD-AF2B-D9404378CA23}" srcOrd="0" destOrd="0" presId="urn:microsoft.com/office/officeart/2005/8/layout/process2"/>
    <dgm:cxn modelId="{BC317259-18FF-4730-8566-4A80E18F4ADF}" srcId="{6CE7F4EA-337C-4DE1-B40E-EB9FA19984CC}" destId="{C2EBFBBD-ACE9-459B-B2AE-C2FCEB562082}" srcOrd="0" destOrd="0" parTransId="{96F8BEDE-F698-4B20-98FE-DF4A01FE22C3}" sibTransId="{C51DC100-A1C1-4BFC-9F26-10D901AD1D87}"/>
    <dgm:cxn modelId="{203275A4-A25C-42B6-BE5B-19334360F29D}" type="presOf" srcId="{25EC83F7-EED9-46B5-A4FC-11B2643B9215}" destId="{E404927D-6186-4E30-B07E-0D9F19914F0F}" srcOrd="0" destOrd="0" presId="urn:microsoft.com/office/officeart/2005/8/layout/process2"/>
    <dgm:cxn modelId="{29895AAE-CD3C-43CB-B68D-A09A3545C3A9}" srcId="{6CE7F4EA-337C-4DE1-B40E-EB9FA19984CC}" destId="{A12E70CB-34A5-479E-8A5C-3423FCB5040B}" srcOrd="1" destOrd="0" parTransId="{0E0DE09B-FAEA-4575-A6A1-4E23BC65C1C6}" sibTransId="{AA43C99F-CC65-4BEB-B4E3-83C339FF6BEC}"/>
    <dgm:cxn modelId="{83EDCEBC-DE18-418D-99B4-FAD1FADF372F}" type="presOf" srcId="{AA43C99F-CC65-4BEB-B4E3-83C339FF6BEC}" destId="{A290A106-5382-41BE-A10C-A8A3E53BB2B6}" srcOrd="0" destOrd="0" presId="urn:microsoft.com/office/officeart/2005/8/layout/process2"/>
    <dgm:cxn modelId="{621AE9C3-F22D-4E91-BE8F-91A67BE8038E}" type="presOf" srcId="{AA43C99F-CC65-4BEB-B4E3-83C339FF6BEC}" destId="{1D9688EF-995B-4FC1-BAD4-E14B8FC35349}" srcOrd="1" destOrd="0" presId="urn:microsoft.com/office/officeart/2005/8/layout/process2"/>
    <dgm:cxn modelId="{D058CBF2-03CD-402C-B752-9A075D7516E6}" srcId="{6CE7F4EA-337C-4DE1-B40E-EB9FA19984CC}" destId="{83F2D6D2-5C9A-4959-BCC0-50F0216AE728}" srcOrd="2" destOrd="0" parTransId="{25B294BB-398B-4C16-9037-D6A7A1943F83}" sibTransId="{25EC83F7-EED9-46B5-A4FC-11B2643B9215}"/>
    <dgm:cxn modelId="{52EABBFE-A2E2-4DCA-B1E8-BE14ECA2E7C7}" srcId="{6CE7F4EA-337C-4DE1-B40E-EB9FA19984CC}" destId="{E13DEF48-E1E4-4E54-B0A3-E5ED5EB069FB}" srcOrd="3" destOrd="0" parTransId="{FA8CFF31-CC8D-4BCF-82D4-8A07FF7E3A95}" sibTransId="{06B9A668-DE3D-4931-AECE-905377B9EE22}"/>
    <dgm:cxn modelId="{385554FF-B053-47E9-A21F-33F4CD612659}" type="presOf" srcId="{C51DC100-A1C1-4BFC-9F26-10D901AD1D87}" destId="{72AEE1F2-30D0-4905-AA7D-4F44498D4895}" srcOrd="0" destOrd="0" presId="urn:microsoft.com/office/officeart/2005/8/layout/process2"/>
    <dgm:cxn modelId="{2A1FDA56-CE2D-4951-AAEB-9496D5EAD973}" type="presParOf" srcId="{EF97F938-45A9-40DD-AF2B-D9404378CA23}" destId="{75DD9809-82BB-49F2-8354-4F50D2BAE1C6}" srcOrd="0" destOrd="0" presId="urn:microsoft.com/office/officeart/2005/8/layout/process2"/>
    <dgm:cxn modelId="{612481CA-0CA6-42DE-9993-1D848D4A2AC4}" type="presParOf" srcId="{EF97F938-45A9-40DD-AF2B-D9404378CA23}" destId="{72AEE1F2-30D0-4905-AA7D-4F44498D4895}" srcOrd="1" destOrd="0" presId="urn:microsoft.com/office/officeart/2005/8/layout/process2"/>
    <dgm:cxn modelId="{E1375D5F-F079-4BCF-9E6E-263BFFBB7F27}" type="presParOf" srcId="{72AEE1F2-30D0-4905-AA7D-4F44498D4895}" destId="{5561824C-ABC1-4E9B-B208-D95A4EF137D2}" srcOrd="0" destOrd="0" presId="urn:microsoft.com/office/officeart/2005/8/layout/process2"/>
    <dgm:cxn modelId="{38041332-4936-458A-95BA-B3DEC7C70559}" type="presParOf" srcId="{EF97F938-45A9-40DD-AF2B-D9404378CA23}" destId="{F4CE9126-16DE-44A9-952A-B8C9526E2CF7}" srcOrd="2" destOrd="0" presId="urn:microsoft.com/office/officeart/2005/8/layout/process2"/>
    <dgm:cxn modelId="{B4BD1A08-3BF5-40C1-806F-9C9027BFAD6C}" type="presParOf" srcId="{EF97F938-45A9-40DD-AF2B-D9404378CA23}" destId="{A290A106-5382-41BE-A10C-A8A3E53BB2B6}" srcOrd="3" destOrd="0" presId="urn:microsoft.com/office/officeart/2005/8/layout/process2"/>
    <dgm:cxn modelId="{9AB5BE38-E6CE-4418-A186-50D94AC2F1FE}" type="presParOf" srcId="{A290A106-5382-41BE-A10C-A8A3E53BB2B6}" destId="{1D9688EF-995B-4FC1-BAD4-E14B8FC35349}" srcOrd="0" destOrd="0" presId="urn:microsoft.com/office/officeart/2005/8/layout/process2"/>
    <dgm:cxn modelId="{F05D9F47-2A96-4C8C-8A50-71CFFA4A0A4D}" type="presParOf" srcId="{EF97F938-45A9-40DD-AF2B-D9404378CA23}" destId="{86AE2715-CC41-40BA-8D43-6B46CBD24098}" srcOrd="4" destOrd="0" presId="urn:microsoft.com/office/officeart/2005/8/layout/process2"/>
    <dgm:cxn modelId="{95193704-2AB3-4CA1-A7F8-28413101E35F}" type="presParOf" srcId="{EF97F938-45A9-40DD-AF2B-D9404378CA23}" destId="{E404927D-6186-4E30-B07E-0D9F19914F0F}" srcOrd="5" destOrd="0" presId="urn:microsoft.com/office/officeart/2005/8/layout/process2"/>
    <dgm:cxn modelId="{B37BCC42-B623-4917-BEC3-2DFE8BFA5799}" type="presParOf" srcId="{E404927D-6186-4E30-B07E-0D9F19914F0F}" destId="{CF81FBEE-1268-4D91-B75F-CD20B025B89D}" srcOrd="0" destOrd="0" presId="urn:microsoft.com/office/officeart/2005/8/layout/process2"/>
    <dgm:cxn modelId="{3209B2B6-2B82-4269-A11B-498AD31B736B}" type="presParOf" srcId="{EF97F938-45A9-40DD-AF2B-D9404378CA23}" destId="{AB6F1717-8E95-4246-8E35-2F46D4F9B80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3DEF48-E1E4-4E54-B0A3-E5ED5EB069FB}">
      <dgm:prSet phldrT="[Text]" phldr="0"/>
      <dgm:spPr/>
      <dgm:t>
        <a:bodyPr/>
        <a:lstStyle/>
        <a:p>
          <a:pPr rtl="0"/>
          <a:r>
            <a:rPr lang="en-US" b="1">
              <a:latin typeface="Century Gothic"/>
            </a:rPr>
            <a:t>Writing</a:t>
          </a:r>
          <a:r>
            <a:rPr lang="en-US" b="1" i="0" u="none" strike="noStrike" cap="none" baseline="0" noProof="0">
              <a:latin typeface="Century Gothic"/>
            </a:rPr>
            <a:t> Support </a:t>
          </a:r>
          <a:br>
            <a:rPr lang="en-US" b="1" i="0" u="none" strike="noStrike" cap="none" baseline="0" noProof="0">
              <a:latin typeface="Century Gothic"/>
            </a:rPr>
          </a:br>
          <a:r>
            <a:rPr lang="en-US" b="1" i="0" u="none" strike="noStrike" cap="none" baseline="0" noProof="0">
              <a:latin typeface="Century Gothic"/>
            </a:rPr>
            <a:t>DOES NOT offer</a:t>
          </a:r>
          <a:br>
            <a:rPr lang="en-US" b="1" i="0" u="none" strike="noStrike" cap="none" baseline="0" noProof="0">
              <a:latin typeface="Century Gothic"/>
            </a:rPr>
          </a:br>
          <a:r>
            <a:rPr lang="en-US" b="1" i="0" u="none" strike="noStrike" cap="none" baseline="0" noProof="0">
              <a:latin typeface="Century Gothic"/>
            </a:rPr>
            <a:t>one-on-one consultations for</a:t>
          </a:r>
          <a:br>
            <a:rPr lang="en-US" b="1" i="0" u="none" strike="noStrike" cap="none" baseline="0" noProof="0">
              <a:latin typeface="Century Gothic"/>
            </a:rPr>
          </a:br>
          <a:r>
            <a:rPr lang="en-US" b="1" i="0" u="none" strike="noStrike" cap="none" baseline="0" noProof="0">
              <a:latin typeface="Century Gothic"/>
            </a:rPr>
            <a:t>graduate applications</a:t>
          </a:r>
          <a:endParaRPr lang="en-US" b="1"/>
        </a:p>
      </dgm:t>
    </dgm:pt>
    <dgm:pt modelId="{FA8CFF31-CC8D-4BCF-82D4-8A07FF7E3A95}" type="parTrans" cxnId="{52EABBFE-A2E2-4DCA-B1E8-BE14ECA2E7C7}">
      <dgm:prSet/>
      <dgm:spPr/>
      <dgm:t>
        <a:bodyPr/>
        <a:lstStyle/>
        <a:p>
          <a:endParaRPr lang="en-US"/>
        </a:p>
      </dgm:t>
    </dgm:pt>
    <dgm:pt modelId="{06B9A668-DE3D-4931-AECE-905377B9EE22}" type="sibTrans" cxnId="{52EABBFE-A2E2-4DCA-B1E8-BE14ECA2E7C7}">
      <dgm:prSet/>
      <dgm:spPr/>
      <dgm:t>
        <a:bodyPr/>
        <a:lstStyle/>
        <a:p>
          <a:endParaRPr lang="en-US"/>
        </a:p>
      </dgm:t>
    </dgm:pt>
    <dgm:pt modelId="{3BFB4EE6-07EA-4427-ADCA-31A7CF1B1CE5}">
      <dgm:prSet phldr="0"/>
      <dgm:spPr/>
      <dgm:t>
        <a:bodyPr/>
        <a:lstStyle/>
        <a:p>
          <a:pPr rtl="0"/>
          <a: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  <a:t>Instead, book a consultation with </a:t>
          </a:r>
          <a:b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</a:br>
          <a:r>
            <a:rPr lang="en-US" b="1" i="0" u="none" strike="noStrike" cap="none" baseline="0" noProof="0">
              <a:solidFill>
                <a:schemeClr val="bg1"/>
              </a:solidFill>
              <a:latin typeface="Century Gothic"/>
            </a:rPr>
            <a:t>Career Services via mySuccess</a:t>
          </a:r>
        </a:p>
      </dgm:t>
    </dgm:pt>
    <dgm:pt modelId="{E14FB966-AD3C-4794-90D5-E269A3CFE4C0}" type="parTrans" cxnId="{5AF62A4F-8DD4-4DF6-BAB8-E8F487A6DA8D}">
      <dgm:prSet/>
      <dgm:spPr/>
    </dgm:pt>
    <dgm:pt modelId="{AF85D09C-D816-4B39-91C1-3EECEBED067E}" type="sibTrans" cxnId="{5AF62A4F-8DD4-4DF6-BAB8-E8F487A6DA8D}">
      <dgm:prSet/>
      <dgm:spPr/>
    </dgm:pt>
    <dgm:pt modelId="{3E444122-3391-48C0-9E2C-FD34C7A06BED}">
      <dgm:prSet phldr="0"/>
      <dgm:spPr/>
      <dgm:t>
        <a:bodyPr/>
        <a:lstStyle/>
        <a:p>
          <a:pPr rtl="0"/>
          <a:r>
            <a:rPr lang="en-US" b="1" i="0" u="none" strike="noStrike" cap="none" baseline="0" noProof="0">
              <a:latin typeface="Century Gothic"/>
            </a:rPr>
            <a:t>You can also seek help from one of the professors you have asked for a reference</a:t>
          </a:r>
        </a:p>
      </dgm:t>
    </dgm:pt>
    <dgm:pt modelId="{D68449A5-AE9B-42E2-82D3-1133A8B30EC6}" type="parTrans" cxnId="{BD95D6D9-E22B-474D-BD67-2384798F72CC}">
      <dgm:prSet/>
      <dgm:spPr/>
    </dgm:pt>
    <dgm:pt modelId="{E375B0DF-62EF-47DE-96BF-BF5D1094505C}" type="sibTrans" cxnId="{BD95D6D9-E22B-474D-BD67-2384798F72CC}">
      <dgm:prSet/>
      <dgm:spPr/>
    </dgm:pt>
    <dgm:pt modelId="{2567AE3E-63C1-4F04-862A-7C78F4C74C91}" type="pres">
      <dgm:prSet presAssocID="{6CE7F4EA-337C-4DE1-B40E-EB9FA19984CC}" presName="diagram" presStyleCnt="0">
        <dgm:presLayoutVars>
          <dgm:dir/>
          <dgm:resizeHandles val="exact"/>
        </dgm:presLayoutVars>
      </dgm:prSet>
      <dgm:spPr/>
    </dgm:pt>
    <dgm:pt modelId="{F5036052-1BE4-40A6-AEA4-BB2701AAC538}" type="pres">
      <dgm:prSet presAssocID="{E13DEF48-E1E4-4E54-B0A3-E5ED5EB069FB}" presName="node" presStyleLbl="node1" presStyleIdx="0" presStyleCnt="3">
        <dgm:presLayoutVars>
          <dgm:bulletEnabled val="1"/>
        </dgm:presLayoutVars>
      </dgm:prSet>
      <dgm:spPr/>
    </dgm:pt>
    <dgm:pt modelId="{F46B0081-697A-4DFE-BE92-21BC47DE87D8}" type="pres">
      <dgm:prSet presAssocID="{06B9A668-DE3D-4931-AECE-905377B9EE22}" presName="sibTrans" presStyleCnt="0"/>
      <dgm:spPr/>
    </dgm:pt>
    <dgm:pt modelId="{125D0E47-A93F-4297-B238-61201B197C18}" type="pres">
      <dgm:prSet presAssocID="{3BFB4EE6-07EA-4427-ADCA-31A7CF1B1CE5}" presName="node" presStyleLbl="node1" presStyleIdx="1" presStyleCnt="3">
        <dgm:presLayoutVars>
          <dgm:bulletEnabled val="1"/>
        </dgm:presLayoutVars>
      </dgm:prSet>
      <dgm:spPr/>
    </dgm:pt>
    <dgm:pt modelId="{661022D1-E4BD-4CF4-BA97-C7E968C012B1}" type="pres">
      <dgm:prSet presAssocID="{AF85D09C-D816-4B39-91C1-3EECEBED067E}" presName="sibTrans" presStyleCnt="0"/>
      <dgm:spPr/>
    </dgm:pt>
    <dgm:pt modelId="{F30DA8CB-052D-46CA-8D0F-62BE8038704C}" type="pres">
      <dgm:prSet presAssocID="{3E444122-3391-48C0-9E2C-FD34C7A06BED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62A4F-8DD4-4DF6-BAB8-E8F487A6DA8D}" srcId="{6CE7F4EA-337C-4DE1-B40E-EB9FA19984CC}" destId="{3BFB4EE6-07EA-4427-ADCA-31A7CF1B1CE5}" srcOrd="1" destOrd="0" parTransId="{E14FB966-AD3C-4794-90D5-E269A3CFE4C0}" sibTransId="{AF85D09C-D816-4B39-91C1-3EECEBED067E}"/>
    <dgm:cxn modelId="{94318A7A-2BFF-4001-80DA-D4387FC95CBB}" type="presOf" srcId="{3E444122-3391-48C0-9E2C-FD34C7A06BED}" destId="{F30DA8CB-052D-46CA-8D0F-62BE8038704C}" srcOrd="0" destOrd="0" presId="urn:microsoft.com/office/officeart/2005/8/layout/default"/>
    <dgm:cxn modelId="{45E51E7F-E8FA-47A5-B02E-C6CDA1BFA172}" type="presOf" srcId="{6CE7F4EA-337C-4DE1-B40E-EB9FA19984CC}" destId="{2567AE3E-63C1-4F04-862A-7C78F4C74C91}" srcOrd="0" destOrd="0" presId="urn:microsoft.com/office/officeart/2005/8/layout/default"/>
    <dgm:cxn modelId="{BD95D6D9-E22B-474D-BD67-2384798F72CC}" srcId="{6CE7F4EA-337C-4DE1-B40E-EB9FA19984CC}" destId="{3E444122-3391-48C0-9E2C-FD34C7A06BED}" srcOrd="2" destOrd="0" parTransId="{D68449A5-AE9B-42E2-82D3-1133A8B30EC6}" sibTransId="{E375B0DF-62EF-47DE-96BF-BF5D1094505C}"/>
    <dgm:cxn modelId="{6D0197E0-8718-4402-A90F-5C788421D790}" type="presOf" srcId="{E13DEF48-E1E4-4E54-B0A3-E5ED5EB069FB}" destId="{F5036052-1BE4-40A6-AEA4-BB2701AAC538}" srcOrd="0" destOrd="0" presId="urn:microsoft.com/office/officeart/2005/8/layout/default"/>
    <dgm:cxn modelId="{53AD01FD-C8D9-4885-82C5-2D28EE1669EF}" type="presOf" srcId="{3BFB4EE6-07EA-4427-ADCA-31A7CF1B1CE5}" destId="{125D0E47-A93F-4297-B238-61201B197C18}" srcOrd="0" destOrd="0" presId="urn:microsoft.com/office/officeart/2005/8/layout/default"/>
    <dgm:cxn modelId="{52EABBFE-A2E2-4DCA-B1E8-BE14ECA2E7C7}" srcId="{6CE7F4EA-337C-4DE1-B40E-EB9FA19984CC}" destId="{E13DEF48-E1E4-4E54-B0A3-E5ED5EB069FB}" srcOrd="0" destOrd="0" parTransId="{FA8CFF31-CC8D-4BCF-82D4-8A07FF7E3A95}" sibTransId="{06B9A668-DE3D-4931-AECE-905377B9EE22}"/>
    <dgm:cxn modelId="{BF4CAD4A-436C-401C-825C-C9A99DE488E3}" type="presParOf" srcId="{2567AE3E-63C1-4F04-862A-7C78F4C74C91}" destId="{F5036052-1BE4-40A6-AEA4-BB2701AAC538}" srcOrd="0" destOrd="0" presId="urn:microsoft.com/office/officeart/2005/8/layout/default"/>
    <dgm:cxn modelId="{0EEC9B11-8C04-4B97-969B-99129A80EEC8}" type="presParOf" srcId="{2567AE3E-63C1-4F04-862A-7C78F4C74C91}" destId="{F46B0081-697A-4DFE-BE92-21BC47DE87D8}" srcOrd="1" destOrd="0" presId="urn:microsoft.com/office/officeart/2005/8/layout/default"/>
    <dgm:cxn modelId="{66AF2133-E99A-4A51-810D-DDDE3865B87E}" type="presParOf" srcId="{2567AE3E-63C1-4F04-862A-7C78F4C74C91}" destId="{125D0E47-A93F-4297-B238-61201B197C18}" srcOrd="2" destOrd="0" presId="urn:microsoft.com/office/officeart/2005/8/layout/default"/>
    <dgm:cxn modelId="{1CB1B1E3-C1BD-404F-9D18-BF4B0FDA55F9}" type="presParOf" srcId="{2567AE3E-63C1-4F04-862A-7C78F4C74C91}" destId="{661022D1-E4BD-4CF4-BA97-C7E968C012B1}" srcOrd="3" destOrd="0" presId="urn:microsoft.com/office/officeart/2005/8/layout/default"/>
    <dgm:cxn modelId="{34EA1236-E5C7-497C-88E6-E79466F92DE9}" type="presParOf" srcId="{2567AE3E-63C1-4F04-862A-7C78F4C74C91}" destId="{F30DA8CB-052D-46CA-8D0F-62BE8038704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66CF-E1CA-4D2F-9924-A459BBF10E22}">
      <dsp:nvSpPr>
        <dsp:cNvPr id="0" name=""/>
        <dsp:cNvSpPr/>
      </dsp:nvSpPr>
      <dsp:spPr>
        <a:xfrm>
          <a:off x="5413" y="2925881"/>
          <a:ext cx="3151349" cy="12605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1</a:t>
          </a:r>
          <a:r>
            <a:rPr lang="en-US" sz="2100" b="1" kern="1200">
              <a:latin typeface="Century Gothic"/>
            </a:rPr>
            <a:t>. </a:t>
          </a:r>
          <a:br>
            <a:rPr lang="en-US" sz="2100" b="1" kern="1200">
              <a:latin typeface="Century Gothic"/>
            </a:rPr>
          </a:br>
          <a:r>
            <a:rPr lang="en-US" sz="2100" b="1" kern="1200">
              <a:latin typeface="Century Gothic"/>
            </a:rPr>
            <a:t>Personal Narrative</a:t>
          </a:r>
          <a:endParaRPr lang="en-US" sz="2100" kern="1200"/>
        </a:p>
      </dsp:txBody>
      <dsp:txXfrm>
        <a:off x="635683" y="2925881"/>
        <a:ext cx="1890810" cy="1260539"/>
      </dsp:txXfrm>
    </dsp:sp>
    <dsp:sp modelId="{DE5A35FF-12C5-46CF-BD02-64D46649596B}">
      <dsp:nvSpPr>
        <dsp:cNvPr id="0" name=""/>
        <dsp:cNvSpPr/>
      </dsp:nvSpPr>
      <dsp:spPr>
        <a:xfrm>
          <a:off x="2841627" y="2925881"/>
          <a:ext cx="3151349" cy="1260539"/>
        </a:xfrm>
        <a:prstGeom prst="chevron">
          <a:avLst/>
        </a:prstGeom>
        <a:solidFill>
          <a:schemeClr val="accent2">
            <a:hueOff val="-172752"/>
            <a:satOff val="1674"/>
            <a:lumOff val="-51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/>
            </a:rPr>
            <a:t>2. </a:t>
          </a:r>
          <a:br>
            <a:rPr lang="en-US" sz="2100" b="1" kern="1200">
              <a:latin typeface="Century Gothic"/>
            </a:rPr>
          </a:br>
          <a:r>
            <a:rPr lang="en-US" sz="2100" b="1" kern="1200">
              <a:latin typeface="Century Gothic"/>
            </a:rPr>
            <a:t>Academic Qualifications</a:t>
          </a:r>
        </a:p>
      </dsp:txBody>
      <dsp:txXfrm>
        <a:off x="3471897" y="2925881"/>
        <a:ext cx="1890810" cy="1260539"/>
      </dsp:txXfrm>
    </dsp:sp>
    <dsp:sp modelId="{1D3C8A73-DFC9-412D-B427-E6A0B9A50050}">
      <dsp:nvSpPr>
        <dsp:cNvPr id="0" name=""/>
        <dsp:cNvSpPr/>
      </dsp:nvSpPr>
      <dsp:spPr>
        <a:xfrm>
          <a:off x="5677842" y="2925881"/>
          <a:ext cx="3151349" cy="1260539"/>
        </a:xfrm>
        <a:prstGeom prst="chevron">
          <a:avLst/>
        </a:prstGeom>
        <a:solidFill>
          <a:schemeClr val="accent2">
            <a:hueOff val="-345504"/>
            <a:satOff val="3347"/>
            <a:lumOff val="-10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/>
            </a:rPr>
            <a:t>3. Professional Experience</a:t>
          </a:r>
        </a:p>
      </dsp:txBody>
      <dsp:txXfrm>
        <a:off x="6308112" y="2925881"/>
        <a:ext cx="1890810" cy="1260539"/>
      </dsp:txXfrm>
    </dsp:sp>
    <dsp:sp modelId="{AA72B9BF-9426-4D24-8A6C-D2A8EAD76533}">
      <dsp:nvSpPr>
        <dsp:cNvPr id="0" name=""/>
        <dsp:cNvSpPr/>
      </dsp:nvSpPr>
      <dsp:spPr>
        <a:xfrm>
          <a:off x="8514056" y="2925881"/>
          <a:ext cx="3151349" cy="1260539"/>
        </a:xfrm>
        <a:prstGeom prst="chevr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/>
            </a:rPr>
            <a:t>4. </a:t>
          </a:r>
          <a:br>
            <a:rPr lang="en-US" sz="2100" b="1" kern="1200">
              <a:latin typeface="Century Gothic"/>
            </a:rPr>
          </a:br>
          <a:r>
            <a:rPr lang="en-US" sz="2100" b="1" kern="1200">
              <a:latin typeface="Century Gothic"/>
            </a:rPr>
            <a:t>Scholastic Suitability</a:t>
          </a:r>
          <a:endParaRPr lang="en-US" sz="2100" b="1" kern="1200"/>
        </a:p>
      </dsp:txBody>
      <dsp:txXfrm>
        <a:off x="9144326" y="2925881"/>
        <a:ext cx="1890810" cy="1260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D9809-82BB-49F2-8354-4F50D2BAE1C6}">
      <dsp:nvSpPr>
        <dsp:cNvPr id="0" name=""/>
        <dsp:cNvSpPr/>
      </dsp:nvSpPr>
      <dsp:spPr>
        <a:xfrm>
          <a:off x="2185976" y="3005"/>
          <a:ext cx="3165725" cy="1118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baseline="0" noProof="0">
              <a:solidFill>
                <a:schemeClr val="bg1"/>
              </a:solidFill>
              <a:latin typeface="Century Gothic"/>
            </a:rPr>
            <a:t>Personal narrative</a:t>
          </a:r>
          <a:br>
            <a:rPr lang="en-US" sz="1600" b="1" i="0" u="none" strike="noStrike" kern="1200" cap="none" baseline="0" noProof="0">
              <a:solidFill>
                <a:schemeClr val="bg1"/>
              </a:solidFill>
              <a:latin typeface="Century Gothic"/>
            </a:rPr>
          </a:br>
          <a:r>
            <a:rPr lang="en-US" sz="1600" b="1" i="0" u="none" strike="noStrike" kern="1200" cap="none" baseline="0" noProof="0">
              <a:solidFill>
                <a:schemeClr val="bg1"/>
              </a:solidFill>
              <a:latin typeface="Century Gothic"/>
            </a:rPr>
            <a:t>regarding how you developed your interest</a:t>
          </a:r>
        </a:p>
      </dsp:txBody>
      <dsp:txXfrm>
        <a:off x="2218725" y="35754"/>
        <a:ext cx="3100227" cy="1052639"/>
      </dsp:txXfrm>
    </dsp:sp>
    <dsp:sp modelId="{72AEE1F2-30D0-4905-AA7D-4F44498D4895}">
      <dsp:nvSpPr>
        <dsp:cNvPr id="0" name=""/>
        <dsp:cNvSpPr/>
      </dsp:nvSpPr>
      <dsp:spPr>
        <a:xfrm rot="5400000">
          <a:off x="3559188" y="1149096"/>
          <a:ext cx="419301" cy="503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617890" y="1191026"/>
        <a:ext cx="301897" cy="293511"/>
      </dsp:txXfrm>
    </dsp:sp>
    <dsp:sp modelId="{F4CE9126-16DE-44A9-952A-B8C9526E2CF7}">
      <dsp:nvSpPr>
        <dsp:cNvPr id="0" name=""/>
        <dsp:cNvSpPr/>
      </dsp:nvSpPr>
      <dsp:spPr>
        <a:xfrm>
          <a:off x="2185976" y="1680211"/>
          <a:ext cx="3165725" cy="1118137"/>
        </a:xfrm>
        <a:prstGeom prst="roundRect">
          <a:avLst>
            <a:gd name="adj" fmla="val 10000"/>
          </a:avLst>
        </a:prstGeom>
        <a:solidFill>
          <a:schemeClr val="accent2">
            <a:hueOff val="-172752"/>
            <a:satOff val="1674"/>
            <a:lumOff val="-51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/>
            </a:rPr>
            <a:t>Academic credentials </a:t>
          </a:r>
          <a:br>
            <a:rPr lang="en-US" sz="1600" b="1" kern="1200">
              <a:latin typeface="Century Gothic"/>
            </a:rPr>
          </a:br>
          <a:r>
            <a:rPr lang="en-US" sz="1600" b="1" kern="1200">
              <a:latin typeface="Century Gothic"/>
            </a:rPr>
            <a:t>(degree, school, scholarships, grants, publications, major papers, conferences)</a:t>
          </a:r>
          <a:endParaRPr lang="en-US" sz="1600" b="1" kern="1200"/>
        </a:p>
      </dsp:txBody>
      <dsp:txXfrm>
        <a:off x="2218725" y="1712960"/>
        <a:ext cx="3100227" cy="1052639"/>
      </dsp:txXfrm>
    </dsp:sp>
    <dsp:sp modelId="{A290A106-5382-41BE-A10C-A8A3E53BB2B6}">
      <dsp:nvSpPr>
        <dsp:cNvPr id="0" name=""/>
        <dsp:cNvSpPr/>
      </dsp:nvSpPr>
      <dsp:spPr>
        <a:xfrm rot="5400000">
          <a:off x="3559188" y="2826301"/>
          <a:ext cx="419301" cy="503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617890" y="2868231"/>
        <a:ext cx="301897" cy="293511"/>
      </dsp:txXfrm>
    </dsp:sp>
    <dsp:sp modelId="{86AE2715-CC41-40BA-8D43-6B46CBD24098}">
      <dsp:nvSpPr>
        <dsp:cNvPr id="0" name=""/>
        <dsp:cNvSpPr/>
      </dsp:nvSpPr>
      <dsp:spPr>
        <a:xfrm>
          <a:off x="2185976" y="3357416"/>
          <a:ext cx="3165725" cy="1118137"/>
        </a:xfrm>
        <a:prstGeom prst="roundRect">
          <a:avLst>
            <a:gd name="adj" fmla="val 10000"/>
          </a:avLst>
        </a:prstGeom>
        <a:solidFill>
          <a:schemeClr val="accent2">
            <a:hueOff val="-345504"/>
            <a:satOff val="3347"/>
            <a:lumOff val="-10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/>
            </a:rPr>
            <a:t>Professional experience</a:t>
          </a:r>
          <a:br>
            <a:rPr lang="en-US" sz="1600" b="1" kern="1200">
              <a:solidFill>
                <a:srgbClr val="010000"/>
              </a:solidFill>
              <a:latin typeface="Century Gothic"/>
            </a:rPr>
          </a:br>
          <a:r>
            <a:rPr lang="en-US" sz="1600" b="1" kern="1200">
              <a:latin typeface="Century Gothic"/>
            </a:rPr>
            <a:t>work/internship/volunteer (related to field!)</a:t>
          </a:r>
          <a:endParaRPr lang="en-US" sz="1600" b="1" kern="1200"/>
        </a:p>
      </dsp:txBody>
      <dsp:txXfrm>
        <a:off x="2218725" y="3390165"/>
        <a:ext cx="3100227" cy="1052639"/>
      </dsp:txXfrm>
    </dsp:sp>
    <dsp:sp modelId="{E404927D-6186-4E30-B07E-0D9F19914F0F}">
      <dsp:nvSpPr>
        <dsp:cNvPr id="0" name=""/>
        <dsp:cNvSpPr/>
      </dsp:nvSpPr>
      <dsp:spPr>
        <a:xfrm rot="5400000">
          <a:off x="3559188" y="4503507"/>
          <a:ext cx="419301" cy="503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617890" y="4545437"/>
        <a:ext cx="301897" cy="293511"/>
      </dsp:txXfrm>
    </dsp:sp>
    <dsp:sp modelId="{AB6F1717-8E95-4246-8E35-2F46D4F9B807}">
      <dsp:nvSpPr>
        <dsp:cNvPr id="0" name=""/>
        <dsp:cNvSpPr/>
      </dsp:nvSpPr>
      <dsp:spPr>
        <a:xfrm>
          <a:off x="2185976" y="5034622"/>
          <a:ext cx="3165725" cy="1118137"/>
        </a:xfrm>
        <a:prstGeom prst="roundRect">
          <a:avLst>
            <a:gd name="adj" fmla="val 10000"/>
          </a:avLst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/>
            </a:rPr>
            <a:t>School selection </a:t>
          </a:r>
          <a:br>
            <a:rPr lang="en-US" sz="1600" b="1" kern="1200">
              <a:latin typeface="Century Gothic"/>
            </a:rPr>
          </a:br>
          <a:r>
            <a:rPr lang="en-US" sz="1600" b="1" kern="1200">
              <a:latin typeface="Century Gothic"/>
            </a:rPr>
            <a:t>(why this school, why this prof as supervisor, what resources, etc.)</a:t>
          </a:r>
          <a:endParaRPr lang="en-US" sz="1600" b="1" kern="1200"/>
        </a:p>
      </dsp:txBody>
      <dsp:txXfrm>
        <a:off x="2218725" y="5067371"/>
        <a:ext cx="3100227" cy="1052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36052-1BE4-40A6-AEA4-BB2701AAC538}">
      <dsp:nvSpPr>
        <dsp:cNvPr id="0" name=""/>
        <dsp:cNvSpPr/>
      </dsp:nvSpPr>
      <dsp:spPr>
        <a:xfrm>
          <a:off x="1014" y="484375"/>
          <a:ext cx="3955531" cy="2373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entury Gothic"/>
            </a:rPr>
            <a:t>Writing</a:t>
          </a:r>
          <a:r>
            <a:rPr lang="en-US" sz="2700" b="1" i="0" u="none" strike="noStrike" kern="1200" cap="none" baseline="0" noProof="0">
              <a:latin typeface="Century Gothic"/>
            </a:rPr>
            <a:t> Support </a:t>
          </a:r>
          <a:br>
            <a:rPr lang="en-US" sz="2700" b="1" i="0" u="none" strike="noStrike" kern="1200" cap="none" baseline="0" noProof="0">
              <a:latin typeface="Century Gothic"/>
            </a:rPr>
          </a:br>
          <a:r>
            <a:rPr lang="en-US" sz="2700" b="1" i="0" u="none" strike="noStrike" kern="1200" cap="none" baseline="0" noProof="0">
              <a:latin typeface="Century Gothic"/>
            </a:rPr>
            <a:t>DOES NOT offer</a:t>
          </a:r>
          <a:br>
            <a:rPr lang="en-US" sz="2700" b="1" i="0" u="none" strike="noStrike" kern="1200" cap="none" baseline="0" noProof="0">
              <a:latin typeface="Century Gothic"/>
            </a:rPr>
          </a:br>
          <a:r>
            <a:rPr lang="en-US" sz="2700" b="1" i="0" u="none" strike="noStrike" kern="1200" cap="none" baseline="0" noProof="0">
              <a:latin typeface="Century Gothic"/>
            </a:rPr>
            <a:t>one-on-one consultations for</a:t>
          </a:r>
          <a:br>
            <a:rPr lang="en-US" sz="2700" b="1" i="0" u="none" strike="noStrike" kern="1200" cap="none" baseline="0" noProof="0">
              <a:latin typeface="Century Gothic"/>
            </a:rPr>
          </a:br>
          <a:r>
            <a:rPr lang="en-US" sz="2700" b="1" i="0" u="none" strike="noStrike" kern="1200" cap="none" baseline="0" noProof="0">
              <a:latin typeface="Century Gothic"/>
            </a:rPr>
            <a:t>graduate applications</a:t>
          </a:r>
          <a:endParaRPr lang="en-US" sz="2700" b="1" kern="1200"/>
        </a:p>
      </dsp:txBody>
      <dsp:txXfrm>
        <a:off x="1014" y="484375"/>
        <a:ext cx="3955531" cy="2373318"/>
      </dsp:txXfrm>
    </dsp:sp>
    <dsp:sp modelId="{125D0E47-A93F-4297-B238-61201B197C18}">
      <dsp:nvSpPr>
        <dsp:cNvPr id="0" name=""/>
        <dsp:cNvSpPr/>
      </dsp:nvSpPr>
      <dsp:spPr>
        <a:xfrm>
          <a:off x="4352098" y="484375"/>
          <a:ext cx="3955531" cy="2373318"/>
        </a:xfrm>
        <a:prstGeom prst="rect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u="none" strike="noStrike" kern="1200" cap="none" baseline="0" noProof="0">
              <a:solidFill>
                <a:schemeClr val="bg1"/>
              </a:solidFill>
              <a:latin typeface="Century Gothic"/>
            </a:rPr>
            <a:t>Instead, book a consultation with </a:t>
          </a:r>
          <a:br>
            <a:rPr lang="en-US" sz="2700" b="1" i="0" u="none" strike="noStrike" kern="1200" cap="none" baseline="0" noProof="0">
              <a:solidFill>
                <a:schemeClr val="bg1"/>
              </a:solidFill>
              <a:latin typeface="Century Gothic"/>
            </a:rPr>
          </a:br>
          <a:r>
            <a:rPr lang="en-US" sz="2700" b="1" i="0" u="none" strike="noStrike" kern="1200" cap="none" baseline="0" noProof="0">
              <a:solidFill>
                <a:schemeClr val="bg1"/>
              </a:solidFill>
              <a:latin typeface="Century Gothic"/>
            </a:rPr>
            <a:t>Career Services via mySuccess</a:t>
          </a:r>
        </a:p>
      </dsp:txBody>
      <dsp:txXfrm>
        <a:off x="4352098" y="484375"/>
        <a:ext cx="3955531" cy="2373318"/>
      </dsp:txXfrm>
    </dsp:sp>
    <dsp:sp modelId="{F30DA8CB-052D-46CA-8D0F-62BE8038704C}">
      <dsp:nvSpPr>
        <dsp:cNvPr id="0" name=""/>
        <dsp:cNvSpPr/>
      </dsp:nvSpPr>
      <dsp:spPr>
        <a:xfrm>
          <a:off x="2176556" y="3253247"/>
          <a:ext cx="3955531" cy="2373318"/>
        </a:xfrm>
        <a:prstGeom prst="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u="none" strike="noStrike" kern="1200" cap="none" baseline="0" noProof="0">
              <a:latin typeface="Century Gothic"/>
            </a:rPr>
            <a:t>You can also seek help from one of the professors you have asked for a reference</a:t>
          </a:r>
        </a:p>
      </dsp:txBody>
      <dsp:txXfrm>
        <a:off x="2176556" y="3253247"/>
        <a:ext cx="3955531" cy="2373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81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5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92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90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09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358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67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80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229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18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8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52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47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5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0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5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91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33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32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81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92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2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a hand holding a pen over a piece of paper with unclear writing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>
                <a:solidFill>
                  <a:srgbClr val="0C596D"/>
                </a:solidFill>
              </a:rPr>
              <a:t>GRADUATE APPLICATIONS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37829" y="1497742"/>
            <a:ext cx="11542321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>
                <a:solidFill>
                  <a:schemeClr val="bg1"/>
                </a:solidFill>
              </a:rPr>
              <a:t>PART TWO: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ACADEMIC</a:t>
            </a: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QUALIFICATIONS</a:t>
            </a:r>
            <a:endParaRPr lang="en-US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0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5980" y="2721320"/>
            <a:ext cx="5678913" cy="3776418"/>
          </a:xfrm>
        </p:spPr>
        <p:txBody>
          <a:bodyPr/>
          <a:lstStyle/>
          <a:p>
            <a:r>
              <a:rPr lang="en-US" sz="6600">
                <a:solidFill>
                  <a:srgbClr val="1DA9BF"/>
                </a:solidFill>
              </a:rPr>
              <a:t>PRO TIP:</a:t>
            </a:r>
            <a:br>
              <a:rPr lang="en-US" sz="8000">
                <a:solidFill>
                  <a:srgbClr val="1DA9BF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Don't boast about </a:t>
            </a:r>
            <a:br>
              <a:rPr lang="en-US" sz="4000">
                <a:solidFill>
                  <a:schemeClr val="accent2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high grades.</a:t>
            </a:r>
            <a:br>
              <a:rPr lang="en-US" sz="4000">
                <a:solidFill>
                  <a:schemeClr val="accent2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Many students have high GPAs; this won't help you stand out.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5" descr="Cropped photo of person from chest down wearing a denim jacket and backpack carrying books">
            <a:extLst>
              <a:ext uri="{FF2B5EF4-FFF2-40B4-BE49-F238E27FC236}">
                <a16:creationId xmlns:a16="http://schemas.microsoft.com/office/drawing/2014/main" id="{C8E17107-3DCD-4917-837A-ED540EB94D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559" r="21559"/>
          <a:stretch/>
        </p:blipFill>
        <p:spPr>
          <a:xfrm>
            <a:off x="6299200" y="-671"/>
            <a:ext cx="5892800" cy="6868307"/>
          </a:xfrm>
        </p:spPr>
      </p:pic>
    </p:spTree>
    <p:extLst>
      <p:ext uri="{BB962C8B-B14F-4D97-AF65-F5344CB8AC3E}">
        <p14:creationId xmlns:p14="http://schemas.microsoft.com/office/powerpoint/2010/main" val="383686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5980" y="2721320"/>
            <a:ext cx="6171971" cy="3776418"/>
          </a:xfrm>
        </p:spPr>
        <p:txBody>
          <a:bodyPr/>
          <a:lstStyle/>
          <a:p>
            <a:r>
              <a:rPr lang="en-US" sz="6600">
                <a:solidFill>
                  <a:srgbClr val="1DA9BF"/>
                </a:solidFill>
              </a:rPr>
              <a:t>PRO TIP:</a:t>
            </a:r>
            <a:br>
              <a:rPr lang="en-US" sz="8000">
                <a:solidFill>
                  <a:srgbClr val="1DA9BF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Don't just list classes </a:t>
            </a:r>
            <a:br>
              <a:rPr lang="en-US" sz="4000">
                <a:solidFill>
                  <a:schemeClr val="accent2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you have taken.</a:t>
            </a:r>
            <a:br>
              <a:rPr lang="en-US" sz="4000">
                <a:solidFill>
                  <a:schemeClr val="accent2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Most degrees have standard classes, </a:t>
            </a:r>
            <a:br>
              <a:rPr lang="en-US" sz="4000">
                <a:solidFill>
                  <a:schemeClr val="accent2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so you won't stand out.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5" descr="Overhead photo of people sitting in rows of chairs in a lecture hall">
            <a:extLst>
              <a:ext uri="{FF2B5EF4-FFF2-40B4-BE49-F238E27FC236}">
                <a16:creationId xmlns:a16="http://schemas.microsoft.com/office/drawing/2014/main" id="{4DDE3D7D-604C-4298-9027-3B29287CAF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58" r="21358"/>
          <a:stretch/>
        </p:blipFill>
        <p:spPr>
          <a:xfrm>
            <a:off x="6245412" y="3486"/>
            <a:ext cx="5946588" cy="6851027"/>
          </a:xfrm>
        </p:spPr>
      </p:pic>
    </p:spTree>
    <p:extLst>
      <p:ext uri="{BB962C8B-B14F-4D97-AF65-F5344CB8AC3E}">
        <p14:creationId xmlns:p14="http://schemas.microsoft.com/office/powerpoint/2010/main" val="143886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DO INCLUDE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934847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Your degree &amp; school </a:t>
            </a:r>
            <a:r>
              <a:rPr lang="en-US" sz="2800"/>
              <a:t>(just don't start with this)</a:t>
            </a:r>
          </a:p>
          <a:p>
            <a:pPr marL="457200" indent="-457200">
              <a:buChar char="•"/>
            </a:pPr>
            <a:r>
              <a:rPr lang="en-US" sz="3200"/>
              <a:t>Awards, grants, &amp; scholarships (shows success beyond grades + grant-writing ability)</a:t>
            </a:r>
          </a:p>
          <a:p>
            <a:pPr marL="457200" indent="-457200">
              <a:buChar char="•"/>
            </a:pPr>
            <a:r>
              <a:rPr lang="en-US" sz="3200"/>
              <a:t>Courses/works that influenced you</a:t>
            </a:r>
          </a:p>
          <a:p>
            <a:pPr marL="457200" indent="-457200">
              <a:buChar char="•"/>
            </a:pPr>
            <a:r>
              <a:rPr lang="en-US" sz="3200"/>
              <a:t>Major papers, conferences, </a:t>
            </a:r>
            <a:br>
              <a:rPr lang="en-US" sz="3200"/>
            </a:br>
            <a:r>
              <a:rPr lang="en-US" sz="3200"/>
              <a:t>&amp; publications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A woman in a graduation hat blowing gold glitter toward the camera">
            <a:extLst>
              <a:ext uri="{FF2B5EF4-FFF2-40B4-BE49-F238E27FC236}">
                <a16:creationId xmlns:a16="http://schemas.microsoft.com/office/drawing/2014/main" id="{52DCA42C-81E9-456C-8483-B67039F9B0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207" b="11207"/>
          <a:stretch/>
        </p:blipFill>
        <p:spPr>
          <a:xfrm>
            <a:off x="6574118" y="0"/>
            <a:ext cx="5620870" cy="6858000"/>
          </a:xfrm>
        </p:spPr>
      </p:pic>
    </p:spTree>
    <p:extLst>
      <p:ext uri="{BB962C8B-B14F-4D97-AF65-F5344CB8AC3E}">
        <p14:creationId xmlns:p14="http://schemas.microsoft.com/office/powerpoint/2010/main" val="5927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243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EXAMPLE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6676" y="101552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Over the course of my academic career at the University of Windsor, I explored my interest in the implications of female literary madness often. 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In a third-year gender and literature course, I wrote on the humanizing influence of autobiography and first-person narration in “The Yellow Wallpaper” and Sylvia Plath's “The Bell Jar.” During the final year of my undergraduate degree, I researched the coding of Katherina Minola as “mad” in Shakespeare's </a:t>
            </a:r>
            <a:r>
              <a:rPr lang="en-US" sz="2000" i="1">
                <a:ea typeface="+mn-lt"/>
                <a:cs typeface="+mn-lt"/>
              </a:rPr>
              <a:t>The Taming of the Shrew</a:t>
            </a:r>
            <a:r>
              <a:rPr lang="en-US" sz="2000">
                <a:ea typeface="+mn-lt"/>
                <a:cs typeface="+mn-lt"/>
              </a:rPr>
              <a:t> and proposed that this coding acts as a reaction and damper to her subversive female agency.  </a:t>
            </a: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(major papers/courses)</a:t>
            </a:r>
          </a:p>
          <a:p>
            <a:endParaRPr lang="en-US" sz="1800"/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endParaRPr lang="en-US" sz="1400"/>
          </a:p>
          <a:p>
            <a:endParaRPr lang="en-US" sz="1400" b="1">
              <a:solidFill>
                <a:srgbClr val="014E52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7" descr="A person holding a stack of books in front of their face">
            <a:extLst>
              <a:ext uri="{FF2B5EF4-FFF2-40B4-BE49-F238E27FC236}">
                <a16:creationId xmlns:a16="http://schemas.microsoft.com/office/drawing/2014/main" id="{62791ADE-B0BA-4889-BDCA-ED508B5227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85" b="7285"/>
          <a:stretch/>
        </p:blipFill>
        <p:spPr>
          <a:xfrm>
            <a:off x="6728488" y="0"/>
            <a:ext cx="5464529" cy="6858000"/>
          </a:xfrm>
        </p:spPr>
      </p:pic>
    </p:spTree>
    <p:extLst>
      <p:ext uri="{BB962C8B-B14F-4D97-AF65-F5344CB8AC3E}">
        <p14:creationId xmlns:p14="http://schemas.microsoft.com/office/powerpoint/2010/main" val="324161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37829" y="1497742"/>
            <a:ext cx="11542321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>
                <a:solidFill>
                  <a:schemeClr val="bg1"/>
                </a:solidFill>
              </a:rPr>
              <a:t>PART THREE: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PROFESSIONAL</a:t>
            </a: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EXPERIENCE</a:t>
            </a:r>
            <a:endParaRPr lang="en-US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7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7043" y="2222473"/>
            <a:ext cx="5678913" cy="4330416"/>
          </a:xfrm>
        </p:spPr>
        <p:txBody>
          <a:bodyPr/>
          <a:lstStyle/>
          <a:p>
            <a:r>
              <a:rPr lang="en-US" sz="6600">
                <a:solidFill>
                  <a:srgbClr val="1DA9BF"/>
                </a:solidFill>
              </a:rPr>
              <a:t>PRO TIP:</a:t>
            </a:r>
            <a:br>
              <a:rPr lang="en-US" sz="8000">
                <a:solidFill>
                  <a:srgbClr val="1DA9BF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Don't include every job you've had.</a:t>
            </a:r>
            <a:br>
              <a:rPr lang="en-US" sz="4000"/>
            </a:br>
            <a:r>
              <a:rPr lang="en-US" sz="4000">
                <a:solidFill>
                  <a:schemeClr val="accent2"/>
                </a:solidFill>
              </a:rPr>
              <a:t>Stick to relating relevant experience (&amp; save the rest for your CV).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5" descr="A sign that reads &amp;#39;NOW HIRING&amp;#39;">
            <a:extLst>
              <a:ext uri="{FF2B5EF4-FFF2-40B4-BE49-F238E27FC236}">
                <a16:creationId xmlns:a16="http://schemas.microsoft.com/office/drawing/2014/main" id="{F9C57A8E-B02E-4BAD-BBC5-F81ACEF63E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05" r="21305"/>
          <a:stretch/>
        </p:blipFill>
        <p:spPr>
          <a:xfrm>
            <a:off x="6299200" y="-154"/>
            <a:ext cx="5892800" cy="6858308"/>
          </a:xfrm>
        </p:spPr>
      </p:pic>
    </p:spTree>
    <p:extLst>
      <p:ext uri="{BB962C8B-B14F-4D97-AF65-F5344CB8AC3E}">
        <p14:creationId xmlns:p14="http://schemas.microsoft.com/office/powerpoint/2010/main" val="15385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DO INCLUDE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6676" y="118585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TAships</a:t>
            </a:r>
            <a:r>
              <a:rPr lang="en-US" sz="3200"/>
              <a:t> &amp; </a:t>
            </a:r>
            <a:r>
              <a:rPr lang="en-US" sz="3200" err="1"/>
              <a:t>GAships</a:t>
            </a:r>
            <a:r>
              <a:rPr lang="en-US" sz="3200"/>
              <a:t> (academic work)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Relevant work experience to your field (practicums,</a:t>
            </a:r>
            <a:br>
              <a:rPr lang="en-US" sz="3200"/>
            </a:br>
            <a:r>
              <a:rPr lang="en-US" sz="3200"/>
              <a:t>internships,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Volunteerism relevant to your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Be sure to relate this to your field/studies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A group of people in front of a computer&#10;">
            <a:extLst>
              <a:ext uri="{FF2B5EF4-FFF2-40B4-BE49-F238E27FC236}">
                <a16:creationId xmlns:a16="http://schemas.microsoft.com/office/drawing/2014/main" id="{2510F8D3-8BB5-441B-BC5C-B0334BCE0B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786" r="17786"/>
          <a:stretch/>
        </p:blipFill>
        <p:spPr>
          <a:xfrm>
            <a:off x="6155765" y="581"/>
            <a:ext cx="6036235" cy="6856837"/>
          </a:xfrm>
        </p:spPr>
      </p:pic>
    </p:spTree>
    <p:extLst>
      <p:ext uri="{BB962C8B-B14F-4D97-AF65-F5344CB8AC3E}">
        <p14:creationId xmlns:p14="http://schemas.microsoft.com/office/powerpoint/2010/main" val="316767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37829" y="1497742"/>
            <a:ext cx="11542321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>
                <a:solidFill>
                  <a:schemeClr val="bg1"/>
                </a:solidFill>
              </a:rPr>
              <a:t>PART FOUR: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SCHOLASTIC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600" b="1">
                <a:solidFill>
                  <a:schemeClr val="bg1"/>
                </a:solidFill>
              </a:rPr>
              <a:t>SUITABILITY</a:t>
            </a:r>
          </a:p>
        </p:txBody>
      </p:sp>
    </p:spTree>
    <p:extLst>
      <p:ext uri="{BB962C8B-B14F-4D97-AF65-F5344CB8AC3E}">
        <p14:creationId xmlns:p14="http://schemas.microsoft.com/office/powerpoint/2010/main" val="371178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5980" y="2336745"/>
            <a:ext cx="5678913" cy="4330416"/>
          </a:xfrm>
        </p:spPr>
        <p:txBody>
          <a:bodyPr/>
          <a:lstStyle/>
          <a:p>
            <a:r>
              <a:rPr lang="en-US" sz="6600">
                <a:solidFill>
                  <a:srgbClr val="1DA9BF"/>
                </a:solidFill>
              </a:rPr>
              <a:t>PRO TIP:</a:t>
            </a:r>
            <a:br>
              <a:rPr lang="en-US" sz="8000">
                <a:solidFill>
                  <a:srgbClr val="1DA9BF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Don't use a 'cookie cutter' application for each school. They'll assume you don't know anything about their institution.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Picture 11" descr="Cookie cutters on a black background">
            <a:extLst>
              <a:ext uri="{FF2B5EF4-FFF2-40B4-BE49-F238E27FC236}">
                <a16:creationId xmlns:a16="http://schemas.microsoft.com/office/drawing/2014/main" id="{890166D9-9DAB-47F1-AF7E-7A7018E48F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22" t="136" r="66404" b="325"/>
          <a:stretch/>
        </p:blipFill>
        <p:spPr>
          <a:xfrm>
            <a:off x="6657790" y="0"/>
            <a:ext cx="5532489" cy="6853958"/>
          </a:xfrm>
        </p:spPr>
      </p:pic>
    </p:spTree>
    <p:extLst>
      <p:ext uri="{BB962C8B-B14F-4D97-AF65-F5344CB8AC3E}">
        <p14:creationId xmlns:p14="http://schemas.microsoft.com/office/powerpoint/2010/main" val="28635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54053341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13141380"/>
              </p:ext>
            </p:extLst>
          </p:nvPr>
        </p:nvGraphicFramePr>
        <p:xfrm>
          <a:off x="304800" y="744953"/>
          <a:ext cx="11670819" cy="711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 Placeholder 3"/>
          <p:cNvSpPr txBox="1">
            <a:spLocks/>
          </p:cNvSpPr>
          <p:nvPr/>
        </p:nvSpPr>
        <p:spPr>
          <a:xfrm>
            <a:off x="1916662" y="156053"/>
            <a:ext cx="8187499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>
                <a:solidFill>
                  <a:srgbClr val="1DA9BF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9600" b="1">
                <a:solidFill>
                  <a:srgbClr val="1DA9BF"/>
                </a:solidFill>
              </a:rPr>
              <a:t>FOUR PARTS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3866CF-E1CA-4D2F-9924-A459BBF10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5A35FF-12C5-46CF-BD02-64D46649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3C8A73-DFC9-412D-B427-E6A0B9A50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72B9BF-9426-4D24-8A6C-D2A8EAD76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DO INCLUDE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934847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 that school in particular?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 resources would be useful to you? </a:t>
            </a:r>
            <a:br>
              <a:rPr lang="en-US" sz="2800"/>
            </a:br>
            <a:r>
              <a:rPr lang="en-US" sz="2800"/>
              <a:t>Their library? </a:t>
            </a:r>
            <a:br>
              <a:rPr lang="en-US" sz="2800"/>
            </a:br>
            <a:r>
              <a:rPr lang="en-US" sz="2800"/>
              <a:t>Specific collections?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Look for profs who have expertise that matches </a:t>
            </a:r>
            <a:br>
              <a:rPr lang="en-US" sz="2800"/>
            </a:br>
            <a:r>
              <a:rPr lang="en-US" sz="2800"/>
              <a:t>your interests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Shows that you took researching the school seriously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A man in a black toque with his finger on a book on a bookshelf">
            <a:extLst>
              <a:ext uri="{FF2B5EF4-FFF2-40B4-BE49-F238E27FC236}">
                <a16:creationId xmlns:a16="http://schemas.microsoft.com/office/drawing/2014/main" id="{9504F888-F44E-48E0-8C20-39DFCB1FA4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492" r="41535" b="-243"/>
          <a:stretch/>
        </p:blipFill>
        <p:spPr>
          <a:xfrm>
            <a:off x="6397812" y="1304"/>
            <a:ext cx="5795423" cy="6872058"/>
          </a:xfrm>
        </p:spPr>
      </p:pic>
    </p:spTree>
    <p:extLst>
      <p:ext uri="{BB962C8B-B14F-4D97-AF65-F5344CB8AC3E}">
        <p14:creationId xmlns:p14="http://schemas.microsoft.com/office/powerpoint/2010/main" val="14547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243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EXAMPLE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6676" y="101552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The University of Toronto's program would be the ideal setting in which to explore these ideas...[as] the coursework will allow me to engage with a variety of depictions of female voice and literary madness and prepare me for future research. </a:t>
            </a:r>
            <a:br>
              <a:rPr lang="en-US" sz="2000">
                <a:solidFill>
                  <a:srgbClr val="014E52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(school suitability)</a:t>
            </a:r>
          </a:p>
          <a:p>
            <a:r>
              <a:rPr lang="en-US" sz="2000">
                <a:ea typeface="+mn-lt"/>
                <a:cs typeface="+mn-lt"/>
              </a:rPr>
              <a:t>Dr. Marlene Goldman, who has researched women's writing heavily, has a significant body of work in hysteria and madness. Her input and expertise would therefore be invaluable to my studies, as would her courses such as “Madness and Canadian Literature.” </a:t>
            </a:r>
            <a:br>
              <a:rPr lang="en-US" sz="2000">
                <a:solidFill>
                  <a:srgbClr val="014E52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(course/professor suitability)</a:t>
            </a:r>
          </a:p>
          <a:p>
            <a:br>
              <a:rPr lang="en-US"/>
            </a:br>
            <a:endParaRPr lang="en-US"/>
          </a:p>
          <a:p>
            <a:endParaRPr lang="en-US" sz="1800"/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endParaRPr lang="en-US" sz="1400"/>
          </a:p>
          <a:p>
            <a:endParaRPr lang="en-US" sz="1400" b="1">
              <a:solidFill>
                <a:srgbClr val="014E52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7" descr="A large brick building (part of University of Toronto&amp;#39;s St. George campus)">
            <a:extLst>
              <a:ext uri="{FF2B5EF4-FFF2-40B4-BE49-F238E27FC236}">
                <a16:creationId xmlns:a16="http://schemas.microsoft.com/office/drawing/2014/main" id="{A4695F85-B1BE-4C92-8153-E194E23CC8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58" r="21358"/>
          <a:stretch/>
        </p:blipFill>
        <p:spPr>
          <a:xfrm>
            <a:off x="6093012" y="3486"/>
            <a:ext cx="6098988" cy="6895850"/>
          </a:xfrm>
        </p:spPr>
      </p:pic>
    </p:spTree>
    <p:extLst>
      <p:ext uri="{BB962C8B-B14F-4D97-AF65-F5344CB8AC3E}">
        <p14:creationId xmlns:p14="http://schemas.microsoft.com/office/powerpoint/2010/main" val="27051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35489321"/>
              </p:ext>
            </p:extLst>
          </p:nvPr>
        </p:nvGraphicFramePr>
        <p:xfrm>
          <a:off x="5597952" y="356718"/>
          <a:ext cx="7537679" cy="6155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63" name="Picture 1863" descr="A group of students in black and white graduation robes">
            <a:extLst>
              <a:ext uri="{FF2B5EF4-FFF2-40B4-BE49-F238E27FC236}">
                <a16:creationId xmlns:a16="http://schemas.microsoft.com/office/drawing/2014/main" id="{E42FFF2E-0ECC-40B6-95CA-1CE99AF706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54" t="-458" r="13491" b="327"/>
          <a:stretch/>
        </p:blipFill>
        <p:spPr>
          <a:xfrm>
            <a:off x="-80682" y="-80682"/>
            <a:ext cx="7239841" cy="6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DD9809-82BB-49F2-8354-4F50D2BAE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AEE1F2-30D0-4905-AA7D-4F44498D4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CE9126-16DE-44A9-952A-B8C9526E2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90A106-5382-41BE-A10C-A8A3E53BB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AE2715-CC41-40BA-8D43-6B46CBD24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04927D-6186-4E30-B07E-0D9F19914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6F1717-8E95-4246-8E35-2F46D4F9B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43897926"/>
              </p:ext>
            </p:extLst>
          </p:nvPr>
        </p:nvGraphicFramePr>
        <p:xfrm>
          <a:off x="3473317" y="311894"/>
          <a:ext cx="8308644" cy="6110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52" name="TextBox 1151">
            <a:extLst>
              <a:ext uri="{FF2B5EF4-FFF2-40B4-BE49-F238E27FC236}">
                <a16:creationId xmlns:a16="http://schemas.microsoft.com/office/drawing/2014/main" id="{3BAEA8B1-1E69-412F-9D56-892402F01838}"/>
              </a:ext>
            </a:extLst>
          </p:cNvPr>
          <p:cNvSpPr txBox="1"/>
          <p:nvPr/>
        </p:nvSpPr>
        <p:spPr>
          <a:xfrm>
            <a:off x="421341" y="546849"/>
            <a:ext cx="348727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>
                <a:solidFill>
                  <a:srgbClr val="1DA9BF"/>
                </a:solidFill>
              </a:rPr>
              <a:t>HOW TO</a:t>
            </a:r>
            <a:br>
              <a:rPr lang="en-US" sz="7200" b="1">
                <a:solidFill>
                  <a:srgbClr val="1DA9BF"/>
                </a:solidFill>
              </a:rPr>
            </a:br>
            <a:r>
              <a:rPr lang="en-US" sz="7200" b="1">
                <a:solidFill>
                  <a:srgbClr val="1DA9BF"/>
                </a:solidFill>
              </a:rPr>
              <a:t>FIND</a:t>
            </a:r>
          </a:p>
          <a:p>
            <a:r>
              <a:rPr lang="en-US" sz="7200" b="1">
                <a:solidFill>
                  <a:srgbClr val="1DA9BF"/>
                </a:solidFill>
              </a:rPr>
              <a:t>MORE</a:t>
            </a:r>
          </a:p>
          <a:p>
            <a:r>
              <a:rPr lang="en-US" sz="7200" b="1">
                <a:solidFill>
                  <a:srgbClr val="1DA9BF"/>
                </a:solidFill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20851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36052-1BE4-40A6-AEA4-BB2701AAC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5D0E47-A93F-4297-B238-61201B197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0DA8CB-052D-46CA-8D0F-62BE80387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10935" y="906071"/>
            <a:ext cx="11542321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>
                <a:solidFill>
                  <a:schemeClr val="bg1"/>
                </a:solidFill>
              </a:rPr>
              <a:t>PART ONE:</a:t>
            </a:r>
            <a:endParaRPr lang="en-US"/>
          </a:p>
          <a:p>
            <a:pPr marL="0" indent="0">
              <a:buNone/>
            </a:pPr>
            <a:r>
              <a:rPr lang="en-US" sz="13800" b="1">
                <a:solidFill>
                  <a:schemeClr val="bg1"/>
                </a:solidFill>
              </a:rPr>
              <a:t>PERSONAL</a:t>
            </a:r>
            <a:br>
              <a:rPr lang="en-US" sz="13800" b="1">
                <a:solidFill>
                  <a:schemeClr val="bg1"/>
                </a:solidFill>
              </a:rPr>
            </a:br>
            <a:r>
              <a:rPr lang="en-US" sz="13800" b="1">
                <a:solidFill>
                  <a:schemeClr val="bg1"/>
                </a:solidFill>
              </a:rPr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202938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5980" y="2721320"/>
            <a:ext cx="5678913" cy="3776418"/>
          </a:xfrm>
        </p:spPr>
        <p:txBody>
          <a:bodyPr/>
          <a:lstStyle/>
          <a:p>
            <a:r>
              <a:rPr lang="en-US" sz="6600">
                <a:solidFill>
                  <a:srgbClr val="1DA9BF"/>
                </a:solidFill>
              </a:rPr>
              <a:t>PRO TIP:</a:t>
            </a:r>
            <a:br>
              <a:rPr lang="en-US" sz="8000">
                <a:solidFill>
                  <a:srgbClr val="1DA9BF"/>
                </a:solidFill>
              </a:rPr>
            </a:br>
            <a:r>
              <a:rPr lang="en-US" sz="4000">
                <a:solidFill>
                  <a:schemeClr val="accent2"/>
                </a:solidFill>
              </a:rPr>
              <a:t>Don't start by</a:t>
            </a:r>
            <a:br>
              <a:rPr lang="en-US" sz="4000"/>
            </a:br>
            <a:r>
              <a:rPr lang="en-US" sz="4000">
                <a:solidFill>
                  <a:schemeClr val="accent2"/>
                </a:solidFill>
              </a:rPr>
              <a:t>stating your school and degree...</a:t>
            </a:r>
            <a:br>
              <a:rPr lang="en-US" sz="4000"/>
            </a:br>
            <a:r>
              <a:rPr lang="en-US" sz="4000">
                <a:solidFill>
                  <a:schemeClr val="accent2"/>
                </a:solidFill>
              </a:rPr>
              <a:t>everyone's will </a:t>
            </a:r>
            <a:br>
              <a:rPr lang="en-US" sz="4000"/>
            </a:br>
            <a:r>
              <a:rPr lang="en-US" sz="4000">
                <a:solidFill>
                  <a:schemeClr val="accent2"/>
                </a:solidFill>
              </a:rPr>
              <a:t>be similar!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6" name="Picture 16" descr="Close up of hand holding red graduation hat in front of red robe">
            <a:extLst>
              <a:ext uri="{FF2B5EF4-FFF2-40B4-BE49-F238E27FC236}">
                <a16:creationId xmlns:a16="http://schemas.microsoft.com/office/drawing/2014/main" id="{7DB8B5BE-2CA5-427B-BDAB-3594297881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207" b="11207"/>
          <a:stretch/>
        </p:blipFill>
        <p:spPr>
          <a:xfrm>
            <a:off x="6233461" y="0"/>
            <a:ext cx="6006350" cy="6858000"/>
          </a:xfrm>
        </p:spPr>
      </p:pic>
    </p:spTree>
    <p:extLst>
      <p:ext uri="{BB962C8B-B14F-4D97-AF65-F5344CB8AC3E}">
        <p14:creationId xmlns:p14="http://schemas.microsoft.com/office/powerpoint/2010/main" val="86209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YOUR ORIGIN STORY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Helps you stand out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Frames you as a person</a:t>
            </a:r>
          </a:p>
          <a:p>
            <a:pPr marL="457200" indent="-457200">
              <a:buChar char="•"/>
            </a:pPr>
            <a:r>
              <a:rPr lang="en-US" sz="3200"/>
              <a:t>Illuminates your background and motivations</a:t>
            </a:r>
          </a:p>
          <a:p>
            <a:pPr marL="457200" indent="-457200">
              <a:buChar char="•"/>
            </a:pPr>
            <a:r>
              <a:rPr lang="en-US" sz="3200"/>
              <a:t>Hooks the reader into your narrative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" name="Picture 5" descr="Close up of a child&amp;#39;s hands holding lego">
            <a:extLst>
              <a:ext uri="{FF2B5EF4-FFF2-40B4-BE49-F238E27FC236}">
                <a16:creationId xmlns:a16="http://schemas.microsoft.com/office/drawing/2014/main" id="{526CA77F-49DE-4A3B-9164-9AD816D4D4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2963" t="3653" r="23281" b="184"/>
          <a:stretch/>
        </p:blipFill>
        <p:spPr>
          <a:xfrm>
            <a:off x="6182659" y="0"/>
            <a:ext cx="6009086" cy="6863889"/>
          </a:xfrm>
        </p:spPr>
      </p:pic>
    </p:spTree>
    <p:extLst>
      <p:ext uri="{BB962C8B-B14F-4D97-AF65-F5344CB8AC3E}">
        <p14:creationId xmlns:p14="http://schemas.microsoft.com/office/powerpoint/2010/main" val="3877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NARROW YOUR FOCUS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Propose a thesis topic/idea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What led you to this idea?</a:t>
            </a:r>
          </a:p>
          <a:p>
            <a:pPr marL="457200" indent="-457200">
              <a:buChar char="•"/>
            </a:pPr>
            <a:r>
              <a:rPr lang="en-US" sz="3200"/>
              <a:t>Set out groundwork for your scholarly interests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Image of hand holding a lens over out-of-focus image of a canal">
            <a:extLst>
              <a:ext uri="{FF2B5EF4-FFF2-40B4-BE49-F238E27FC236}">
                <a16:creationId xmlns:a16="http://schemas.microsoft.com/office/drawing/2014/main" id="{8FCD2F8B-95A8-43AE-8736-67C43E951C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435" b="3435"/>
          <a:stretch/>
        </p:blipFill>
        <p:spPr>
          <a:xfrm>
            <a:off x="6573335" y="0"/>
            <a:ext cx="5658295" cy="6858000"/>
          </a:xfrm>
        </p:spPr>
      </p:pic>
    </p:spTree>
    <p:extLst>
      <p:ext uri="{BB962C8B-B14F-4D97-AF65-F5344CB8AC3E}">
        <p14:creationId xmlns:p14="http://schemas.microsoft.com/office/powerpoint/2010/main" val="28394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INFLUENCES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Note relevant theories, works, &amp; </a:t>
            </a:r>
            <a:r>
              <a:rPr lang="en-US" sz="3200">
                <a:solidFill>
                  <a:srgbClr val="0C596D"/>
                </a:solidFill>
              </a:rPr>
              <a:t>experts</a:t>
            </a:r>
            <a:endParaRPr lang="en-US">
              <a:solidFill>
                <a:srgbClr val="0C596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Shows familiarity with the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May appear in 'Academic Qualifications' instead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light bulbs hanging from ceiling in front of a long bookshelf covered in books ">
            <a:extLst>
              <a:ext uri="{FF2B5EF4-FFF2-40B4-BE49-F238E27FC236}">
                <a16:creationId xmlns:a16="http://schemas.microsoft.com/office/drawing/2014/main" id="{4C920BB4-CDAD-4124-A909-AC1A0A768D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5875" r="10357"/>
          <a:stretch/>
        </p:blipFill>
        <p:spPr>
          <a:xfrm>
            <a:off x="6801224" y="-46215"/>
            <a:ext cx="5388792" cy="6950429"/>
          </a:xfrm>
        </p:spPr>
      </p:pic>
    </p:spTree>
    <p:extLst>
      <p:ext uri="{BB962C8B-B14F-4D97-AF65-F5344CB8AC3E}">
        <p14:creationId xmlns:p14="http://schemas.microsoft.com/office/powerpoint/2010/main" val="24737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CONTRIBUTIONS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solidFill>
                  <a:srgbClr val="0C596D"/>
                </a:solidFill>
              </a:rPr>
              <a:t>How will your work contribute to</a:t>
            </a:r>
          </a:p>
          <a:p>
            <a:pPr marL="1143000" lvl="1"/>
            <a:r>
              <a:rPr lang="en-US" sz="2800" b="1">
                <a:solidFill>
                  <a:srgbClr val="0C596D"/>
                </a:solidFill>
              </a:rPr>
              <a:t>the school?</a:t>
            </a:r>
          </a:p>
          <a:p>
            <a:pPr marL="1143000" lvl="1"/>
            <a:r>
              <a:rPr lang="en-US" sz="2800" b="1">
                <a:solidFill>
                  <a:srgbClr val="0C596D"/>
                </a:solidFill>
              </a:rPr>
              <a:t>your field?</a:t>
            </a:r>
          </a:p>
          <a:p>
            <a:pPr marL="1143000" lvl="1"/>
            <a:r>
              <a:rPr lang="en-US" sz="2800" b="1">
                <a:solidFill>
                  <a:srgbClr val="0C596D"/>
                </a:solidFill>
              </a:rPr>
              <a:t>the world?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 descr="A box with a red bow on a wooden table">
            <a:extLst>
              <a:ext uri="{FF2B5EF4-FFF2-40B4-BE49-F238E27FC236}">
                <a16:creationId xmlns:a16="http://schemas.microsoft.com/office/drawing/2014/main" id="{E5E71715-00F7-4CF1-B7CB-8D887CF252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2686" r="75" b="-6172"/>
          <a:stretch/>
        </p:blipFill>
        <p:spPr>
          <a:xfrm>
            <a:off x="6709710" y="0"/>
            <a:ext cx="5480051" cy="7345283"/>
          </a:xfrm>
        </p:spPr>
      </p:pic>
    </p:spTree>
    <p:extLst>
      <p:ext uri="{BB962C8B-B14F-4D97-AF65-F5344CB8AC3E}">
        <p14:creationId xmlns:p14="http://schemas.microsoft.com/office/powerpoint/2010/main" val="39855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243" y="33966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EXAMPLE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6676" y="1087247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...As an English student captivated by [Charlotte Perkins] Gilman's dissenting voice in “The Yellow Wallpaper,” I considered the paradox of writing oneself into the canon and into psychiatric care at once.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(origin story)</a:t>
            </a:r>
          </a:p>
          <a:p>
            <a:r>
              <a:rPr lang="en-US">
                <a:ea typeface="+mn-lt"/>
                <a:cs typeface="+mn-lt"/>
              </a:rPr>
              <a:t>I am interested in exploring the ways in which North American female writers from the realist and modern periods represent “mad” female voices.  How do women writers negotiate mental illness and authorship?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(narrow focus)</a:t>
            </a:r>
          </a:p>
          <a:p>
            <a:r>
              <a:rPr lang="en-US">
                <a:ea typeface="+mn-lt"/>
                <a:cs typeface="+mn-lt"/>
              </a:rPr>
              <a:t>French feminist thinkers such as Hélène Cixous propose an </a:t>
            </a:r>
            <a:r>
              <a:rPr lang="en-US" i="1">
                <a:ea typeface="+mn-lt"/>
                <a:cs typeface="+mn-lt"/>
              </a:rPr>
              <a:t>écriture féminine, </a:t>
            </a:r>
            <a:r>
              <a:rPr lang="en-US">
                <a:ea typeface="+mn-lt"/>
                <a:cs typeface="+mn-lt"/>
              </a:rPr>
              <a:t>a uniquely female style and voice of writing. Is there a uniquely female voice of literary madness and what characteristics define this voice?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(theorist)</a:t>
            </a:r>
            <a:r>
              <a:rPr lang="en-US" b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There is a wealth of theoretical work on both topics of female literary madness and voice; however, I am interested in exploring how these elements come together to either subvert or perpetuate gender norms that contribute to coding women as mad. 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(contribution)</a:t>
            </a:r>
            <a:endParaRPr lang="en-US">
              <a:solidFill>
                <a:schemeClr val="accent1"/>
              </a:solidFill>
            </a:endParaRPr>
          </a:p>
          <a:p>
            <a:br>
              <a:rPr lang="en-US"/>
            </a:br>
            <a:endParaRPr lang="en-US" sz="1400"/>
          </a:p>
          <a:p>
            <a:endParaRPr lang="en-US" sz="1400" b="1">
              <a:solidFill>
                <a:srgbClr val="014E52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7" descr="Close up of a hand and arm in a sweater holding a pen over some papers">
            <a:extLst>
              <a:ext uri="{FF2B5EF4-FFF2-40B4-BE49-F238E27FC236}">
                <a16:creationId xmlns:a16="http://schemas.microsoft.com/office/drawing/2014/main" id="{3E4354A4-7994-46DE-93E7-671078CE85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58" r="21358"/>
          <a:stretch/>
        </p:blipFill>
        <p:spPr>
          <a:xfrm>
            <a:off x="6299200" y="3486"/>
            <a:ext cx="5892800" cy="6851027"/>
          </a:xfrm>
        </p:spPr>
      </p:pic>
    </p:spTree>
    <p:extLst>
      <p:ext uri="{BB962C8B-B14F-4D97-AF65-F5344CB8AC3E}">
        <p14:creationId xmlns:p14="http://schemas.microsoft.com/office/powerpoint/2010/main" val="20568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707a8e72258080e55101eb895cade8bb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5921a398d585313feb8c090640138322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e028b44-5165-4274-949e-7db2ad5b64d3">
      <UserInfo>
        <DisplayName>Sharmini Rampersaud</DisplayName>
        <AccountId>51</AccountId>
        <AccountType/>
      </UserInfo>
      <UserInfo>
        <DisplayName>Jason Horn</DisplayName>
        <AccountId>19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71ED9-DB43-4DDF-844A-4827CB44BC83}">
  <ds:schemaRefs>
    <ds:schemaRef ds:uri="0b0a42bf-818f-4adb-9388-4096a2f2355c"/>
    <ds:schemaRef ds:uri="0e028b44-5165-4274-949e-7db2ad5b6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0b0a42bf-818f-4adb-9388-4096a2f2355c"/>
    <ds:schemaRef ds:uri="0e028b44-5165-4274-949e-7db2ad5b64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PresentationFormat>Widescreen</PresentationFormat>
  <Paragraphs>131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din-2014</vt:lpstr>
      <vt:lpstr>Office Theme</vt:lpstr>
      <vt:lpstr>GRADUATE APPLICATIONS</vt:lpstr>
      <vt:lpstr>PowerPoint Presentation</vt:lpstr>
      <vt:lpstr>PowerPoint Presentation</vt:lpstr>
      <vt:lpstr>PRO TIP: Don't start by stating your school and degree... everyone's will  be similar!</vt:lpstr>
      <vt:lpstr>YOUR ORIGIN STORY</vt:lpstr>
      <vt:lpstr>NARROW YOUR FOCUS</vt:lpstr>
      <vt:lpstr>INFLUENCES</vt:lpstr>
      <vt:lpstr>CONTRIBUTIONS</vt:lpstr>
      <vt:lpstr>EXAMPLE</vt:lpstr>
      <vt:lpstr>PowerPoint Presentation</vt:lpstr>
      <vt:lpstr>PRO TIP: Don't boast about  high grades. Many students have high GPAs; this won't help you stand out.</vt:lpstr>
      <vt:lpstr>PRO TIP: Don't just list classes  you have taken. Most degrees have standard classes,  so you won't stand out.</vt:lpstr>
      <vt:lpstr>DO INCLUDE</vt:lpstr>
      <vt:lpstr>EXAMPLE</vt:lpstr>
      <vt:lpstr>PowerPoint Presentation</vt:lpstr>
      <vt:lpstr>PRO TIP: Don't include every job you've had. Stick to relating relevant experience (&amp; save the rest for your CV).</vt:lpstr>
      <vt:lpstr>DO INCLUDE</vt:lpstr>
      <vt:lpstr>PowerPoint Presentation</vt:lpstr>
      <vt:lpstr>PRO TIP: Don't use a 'cookie cutter' application for each school. They'll assume you don't know anything about their institution.</vt:lpstr>
      <vt:lpstr>DO INCLUDE</vt:lpstr>
      <vt:lpstr>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1</cp:revision>
  <dcterms:created xsi:type="dcterms:W3CDTF">2019-04-24T14:18:13Z</dcterms:created>
  <dcterms:modified xsi:type="dcterms:W3CDTF">2023-01-10T18:29:20Z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